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0" r:id="rId14"/>
    <p:sldId id="269" r:id="rId15"/>
  </p:sldIdLst>
  <p:sldSz cx="18288000" cy="10287000"/>
  <p:notesSz cx="6858000" cy="9144000"/>
  <p:embeddedFontLst>
    <p:embeddedFont>
      <p:font typeface="Poppins" panose="00000500000000000000" pitchFamily="2" charset="0"/>
      <p:regular r:id="rId17"/>
      <p:bold r:id="rId18"/>
      <p:italic r:id="rId19"/>
      <p:boldItalic r:id="rId20"/>
    </p:embeddedFont>
    <p:embeddedFont>
      <p:font typeface="Poppins Medium" panose="00000600000000000000" pitchFamily="2" charset="0"/>
      <p:regular r:id="rId21"/>
      <p:bold r:id="rId22"/>
      <p:italic r:id="rId23"/>
      <p:boldItalic r:id="rId24"/>
    </p:embeddedFont>
    <p:embeddedFont>
      <p:font typeface="Poppins SemiBold" panose="00000700000000000000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gvA4QiW+KIGFSZllkOuGGUS/i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419" autoAdjust="0"/>
  </p:normalViewPr>
  <p:slideViewPr>
    <p:cSldViewPr snapToGrid="0">
      <p:cViewPr varScale="1">
        <p:scale>
          <a:sx n="39" d="100"/>
          <a:sy n="39" d="100"/>
        </p:scale>
        <p:origin x="94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tela Delgado" userId="3806eb7f-fbd3-4ee4-933c-cf892099a446" providerId="ADAL" clId="{27628911-6F5A-45D2-B443-C20BC1FFF4B6}"/>
    <pc:docChg chg="modSld">
      <pc:chgData name="Estela Delgado" userId="3806eb7f-fbd3-4ee4-933c-cf892099a446" providerId="ADAL" clId="{27628911-6F5A-45D2-B443-C20BC1FFF4B6}" dt="2026-06-11T15:12:31.022" v="0" actId="1076"/>
      <pc:docMkLst>
        <pc:docMk/>
      </pc:docMkLst>
      <pc:sldChg chg="modSp mod">
        <pc:chgData name="Estela Delgado" userId="3806eb7f-fbd3-4ee4-933c-cf892099a446" providerId="ADAL" clId="{27628911-6F5A-45D2-B443-C20BC1FFF4B6}" dt="2026-06-11T15:12:31.022" v="0" actId="1076"/>
        <pc:sldMkLst>
          <pc:docMk/>
          <pc:sldMk cId="0" sldId="256"/>
        </pc:sldMkLst>
        <pc:spChg chg="mod">
          <ac:chgData name="Estela Delgado" userId="3806eb7f-fbd3-4ee4-933c-cf892099a446" providerId="ADAL" clId="{27628911-6F5A-45D2-B443-C20BC1FFF4B6}" dt="2026-06-11T15:12:31.022" v="0" actId="1076"/>
          <ac:spMkLst>
            <pc:docMk/>
            <pc:sldMk cId="0" sldId="256"/>
            <ac:spMk id="3" creationId="{C0D96EEF-71D2-6247-5330-26BD2C0F2FD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138E1D93-4A1C-8E4F-7AF8-0DCC75735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>
            <a:extLst>
              <a:ext uri="{FF2B5EF4-FFF2-40B4-BE49-F238E27FC236}">
                <a16:creationId xmlns:a16="http://schemas.microsoft.com/office/drawing/2014/main" id="{13FA1530-55EC-A225-11B9-ADEFA6A838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>
            <a:extLst>
              <a:ext uri="{FF2B5EF4-FFF2-40B4-BE49-F238E27FC236}">
                <a16:creationId xmlns:a16="http://schemas.microsoft.com/office/drawing/2014/main" id="{4543335E-1C44-B91B-1202-1CFDC4DCD0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1345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B1723C05-2C84-E1B7-E187-66D07BC4B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3BB8808B-990A-2FA1-2527-31E09202DB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2B62287D-B986-064C-DEE8-38A92E7ECA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91904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C2102AB0-43E0-B2DE-9D77-CEF4F802B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>
            <a:extLst>
              <a:ext uri="{FF2B5EF4-FFF2-40B4-BE49-F238E27FC236}">
                <a16:creationId xmlns:a16="http://schemas.microsoft.com/office/drawing/2014/main" id="{E053C3C6-7081-0AF0-6571-D84482DE41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>
            <a:extLst>
              <a:ext uri="{FF2B5EF4-FFF2-40B4-BE49-F238E27FC236}">
                <a16:creationId xmlns:a16="http://schemas.microsoft.com/office/drawing/2014/main" id="{2BEC30D6-9D4C-3059-615F-33A746C724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06313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33564AB9-2B95-E7A5-F0D0-70395E51C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>
            <a:extLst>
              <a:ext uri="{FF2B5EF4-FFF2-40B4-BE49-F238E27FC236}">
                <a16:creationId xmlns:a16="http://schemas.microsoft.com/office/drawing/2014/main" id="{C01BE6DE-8BD1-4FF2-DD9D-D2A6A60DDD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>
            <a:extLst>
              <a:ext uri="{FF2B5EF4-FFF2-40B4-BE49-F238E27FC236}">
                <a16:creationId xmlns:a16="http://schemas.microsoft.com/office/drawing/2014/main" id="{2297730C-E019-FF0A-8D6D-ECC28DC422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2868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1E317D02-AB13-64D3-C2EB-E6EAEC7B1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29294D62-7B7F-813D-6903-28E205CF64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DCD83131-4690-4444-AEB9-FB74300FFA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9272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F31E2312-DE1E-8DCB-E193-CF3081305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>
            <a:extLst>
              <a:ext uri="{FF2B5EF4-FFF2-40B4-BE49-F238E27FC236}">
                <a16:creationId xmlns:a16="http://schemas.microsoft.com/office/drawing/2014/main" id="{39982520-593B-A18A-76B7-E030DA3456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>
            <a:extLst>
              <a:ext uri="{FF2B5EF4-FFF2-40B4-BE49-F238E27FC236}">
                <a16:creationId xmlns:a16="http://schemas.microsoft.com/office/drawing/2014/main" id="{5D25A0A9-69DA-F602-C24A-CD457AFE8D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8612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C6EE11C8-2190-7179-EF24-1C61C3492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1A395E03-BDD8-5104-A25B-DF6BAA7FD7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9E5D45D9-D90B-2EEC-8CEE-6A9DFD0E57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199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27AC4487-935A-7E16-024C-D41F52A1F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>
            <a:extLst>
              <a:ext uri="{FF2B5EF4-FFF2-40B4-BE49-F238E27FC236}">
                <a16:creationId xmlns:a16="http://schemas.microsoft.com/office/drawing/2014/main" id="{BBEAAFBC-7D29-1E40-F284-6D84ED1E13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>
            <a:extLst>
              <a:ext uri="{FF2B5EF4-FFF2-40B4-BE49-F238E27FC236}">
                <a16:creationId xmlns:a16="http://schemas.microsoft.com/office/drawing/2014/main" id="{B8FDC773-FA35-28DF-E5D8-39319EDFAB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5605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>
          <a:extLst>
            <a:ext uri="{FF2B5EF4-FFF2-40B4-BE49-F238E27FC236}">
              <a16:creationId xmlns:a16="http://schemas.microsoft.com/office/drawing/2014/main" id="{3F73E4CF-E212-8DEB-6736-39EF25CF0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>
            <a:extLst>
              <a:ext uri="{FF2B5EF4-FFF2-40B4-BE49-F238E27FC236}">
                <a16:creationId xmlns:a16="http://schemas.microsoft.com/office/drawing/2014/main" id="{AECF1DD0-7B54-63F7-F130-10D7395589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3:notes">
            <a:extLst>
              <a:ext uri="{FF2B5EF4-FFF2-40B4-BE49-F238E27FC236}">
                <a16:creationId xmlns:a16="http://schemas.microsoft.com/office/drawing/2014/main" id="{025AD54F-5D74-6176-B8FB-E9CD38AFBF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89149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-3381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l="-74" r="-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223403" y="229069"/>
            <a:ext cx="3841193" cy="2560796"/>
          </a:xfrm>
          <a:custGeom>
            <a:avLst/>
            <a:gdLst/>
            <a:ahLst/>
            <a:cxnLst/>
            <a:rect l="l" t="t" r="r" b="b"/>
            <a:pathLst>
              <a:path w="3841193" h="2560796" extrusionOk="0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-1" y="4937157"/>
            <a:ext cx="18288001" cy="5349843"/>
          </a:xfrm>
          <a:custGeom>
            <a:avLst/>
            <a:gdLst/>
            <a:ahLst/>
            <a:cxnLst/>
            <a:rect l="l" t="t" r="r" b="b"/>
            <a:pathLst>
              <a:path w="20675720" h="5349843" extrusionOk="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grpSp>
        <p:nvGrpSpPr>
          <p:cNvPr id="87" name="Google Shape;87;p1"/>
          <p:cNvGrpSpPr/>
          <p:nvPr/>
        </p:nvGrpSpPr>
        <p:grpSpPr>
          <a:xfrm>
            <a:off x="352630" y="8524056"/>
            <a:ext cx="17582740" cy="1655491"/>
            <a:chOff x="0" y="0"/>
            <a:chExt cx="23443654" cy="2207321"/>
          </a:xfrm>
        </p:grpSpPr>
        <p:sp>
          <p:nvSpPr>
            <p:cNvPr id="88" name="Google Shape;88;p1"/>
            <p:cNvSpPr/>
            <p:nvPr/>
          </p:nvSpPr>
          <p:spPr>
            <a:xfrm>
              <a:off x="12700" y="320933"/>
              <a:ext cx="4979446" cy="1680563"/>
            </a:xfrm>
            <a:custGeom>
              <a:avLst/>
              <a:gdLst/>
              <a:ahLst/>
              <a:cxnLst/>
              <a:rect l="l" t="t" r="r" b="b"/>
              <a:pathLst>
                <a:path w="4979446" h="1680563" extrusionOk="0">
                  <a:moveTo>
                    <a:pt x="0" y="0"/>
                  </a:moveTo>
                  <a:lnTo>
                    <a:pt x="4979446" y="0"/>
                  </a:lnTo>
                  <a:lnTo>
                    <a:pt x="4979446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178805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6990244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25476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518706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4219413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6898519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464211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967734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21649132" y="542372"/>
              <a:ext cx="1389940" cy="1189743"/>
            </a:xfrm>
            <a:custGeom>
              <a:avLst/>
              <a:gdLst/>
              <a:ahLst/>
              <a:cxnLst/>
              <a:rect l="l" t="t" r="r" b="b"/>
              <a:pathLst>
                <a:path w="1389940" h="1189743" extrusionOk="0">
                  <a:moveTo>
                    <a:pt x="0" y="0"/>
                  </a:moveTo>
                  <a:lnTo>
                    <a:pt x="1389941" y="0"/>
                  </a:lnTo>
                  <a:lnTo>
                    <a:pt x="1389941" y="1189744"/>
                  </a:lnTo>
                  <a:lnTo>
                    <a:pt x="0" y="118974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5850780" y="480450"/>
              <a:ext cx="1527862" cy="1457705"/>
            </a:xfrm>
            <a:custGeom>
              <a:avLst/>
              <a:gdLst/>
              <a:ahLst/>
              <a:cxnLst/>
              <a:rect l="l" t="t" r="r" b="b"/>
              <a:pathLst>
                <a:path w="1527862" h="1457705" extrusionOk="0">
                  <a:moveTo>
                    <a:pt x="0" y="0"/>
                  </a:moveTo>
                  <a:lnTo>
                    <a:pt x="1527862" y="0"/>
                  </a:lnTo>
                  <a:lnTo>
                    <a:pt x="1527862" y="1457705"/>
                  </a:lnTo>
                  <a:lnTo>
                    <a:pt x="0" y="14577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7245387" y="504272"/>
              <a:ext cx="2586710" cy="1313884"/>
            </a:xfrm>
            <a:custGeom>
              <a:avLst/>
              <a:gdLst/>
              <a:ahLst/>
              <a:cxnLst/>
              <a:rect l="l" t="t" r="r" b="b"/>
              <a:pathLst>
                <a:path w="2586710" h="1313884" extrusionOk="0">
                  <a:moveTo>
                    <a:pt x="0" y="0"/>
                  </a:moveTo>
                  <a:lnTo>
                    <a:pt x="2586710" y="0"/>
                  </a:lnTo>
                  <a:lnTo>
                    <a:pt x="2586710" y="1313885"/>
                  </a:lnTo>
                  <a:lnTo>
                    <a:pt x="0" y="13138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057755" y="0"/>
              <a:ext cx="2207320" cy="2207320"/>
            </a:xfrm>
            <a:custGeom>
              <a:avLst/>
              <a:gdLst/>
              <a:ahLst/>
              <a:cxnLst/>
              <a:rect l="l" t="t" r="r" b="b"/>
              <a:pathLst>
                <a:path w="2207320" h="2207320" extrusionOk="0">
                  <a:moveTo>
                    <a:pt x="0" y="0"/>
                  </a:moveTo>
                  <a:lnTo>
                    <a:pt x="2207320" y="0"/>
                  </a:lnTo>
                  <a:lnTo>
                    <a:pt x="2207320" y="2207320"/>
                  </a:lnTo>
                  <a:lnTo>
                    <a:pt x="0" y="22073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47727" y="211285"/>
              <a:ext cx="1996036" cy="1996036"/>
            </a:xfrm>
            <a:custGeom>
              <a:avLst/>
              <a:gdLst/>
              <a:ahLst/>
              <a:cxnLst/>
              <a:rect l="l" t="t" r="r" b="b"/>
              <a:pathLst>
                <a:path w="1996036" h="1996036" extrusionOk="0">
                  <a:moveTo>
                    <a:pt x="0" y="0"/>
                  </a:moveTo>
                  <a:lnTo>
                    <a:pt x="1996036" y="0"/>
                  </a:lnTo>
                  <a:lnTo>
                    <a:pt x="1996036" y="1996035"/>
                  </a:lnTo>
                  <a:lnTo>
                    <a:pt x="0" y="19960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2471575" y="140796"/>
              <a:ext cx="2014047" cy="2014047"/>
            </a:xfrm>
            <a:custGeom>
              <a:avLst/>
              <a:gdLst/>
              <a:ahLst/>
              <a:cxnLst/>
              <a:rect l="l" t="t" r="r" b="b"/>
              <a:pathLst>
                <a:path w="2014047" h="2014047" extrusionOk="0">
                  <a:moveTo>
                    <a:pt x="0" y="0"/>
                  </a:moveTo>
                  <a:lnTo>
                    <a:pt x="2014047" y="0"/>
                  </a:lnTo>
                  <a:lnTo>
                    <a:pt x="2014047" y="2014047"/>
                  </a:lnTo>
                  <a:lnTo>
                    <a:pt x="0" y="2014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4111129" y="403938"/>
              <a:ext cx="1597558" cy="1597558"/>
            </a:xfrm>
            <a:custGeom>
              <a:avLst/>
              <a:gdLst/>
              <a:ahLst/>
              <a:cxnLst/>
              <a:rect l="l" t="t" r="r" b="b"/>
              <a:pathLst>
                <a:path w="1597558" h="1597558" extrusionOk="0">
                  <a:moveTo>
                    <a:pt x="0" y="0"/>
                  </a:moveTo>
                  <a:lnTo>
                    <a:pt x="1597558" y="0"/>
                  </a:lnTo>
                  <a:lnTo>
                    <a:pt x="1597558" y="1597558"/>
                  </a:lnTo>
                  <a:lnTo>
                    <a:pt x="0" y="1597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787611" y="432362"/>
              <a:ext cx="2861828" cy="1430914"/>
            </a:xfrm>
            <a:custGeom>
              <a:avLst/>
              <a:gdLst/>
              <a:ahLst/>
              <a:cxnLst/>
              <a:rect l="l" t="t" r="r" b="b"/>
              <a:pathLst>
                <a:path w="2861828" h="1430914" extrusionOk="0">
                  <a:moveTo>
                    <a:pt x="0" y="0"/>
                  </a:moveTo>
                  <a:lnTo>
                    <a:pt x="2861828" y="0"/>
                  </a:lnTo>
                  <a:lnTo>
                    <a:pt x="2861828" y="1430914"/>
                  </a:lnTo>
                  <a:lnTo>
                    <a:pt x="0" y="14309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0" y="616432"/>
              <a:ext cx="4359041" cy="1145136"/>
            </a:xfrm>
            <a:custGeom>
              <a:avLst/>
              <a:gdLst/>
              <a:ahLst/>
              <a:cxnLst/>
              <a:rect l="l" t="t" r="r" b="b"/>
              <a:pathLst>
                <a:path w="4359041" h="1145136" extrusionOk="0">
                  <a:moveTo>
                    <a:pt x="0" y="0"/>
                  </a:moveTo>
                  <a:lnTo>
                    <a:pt x="4359041" y="0"/>
                  </a:lnTo>
                  <a:lnTo>
                    <a:pt x="4359041" y="1145136"/>
                  </a:lnTo>
                  <a:lnTo>
                    <a:pt x="0" y="11451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t="-85648" b="-856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965341" y="211285"/>
              <a:ext cx="1873070" cy="1873070"/>
            </a:xfrm>
            <a:custGeom>
              <a:avLst/>
              <a:gdLst/>
              <a:ahLst/>
              <a:cxnLst/>
              <a:rect l="l" t="t" r="r" b="b"/>
              <a:pathLst>
                <a:path w="1873070" h="1873070" extrusionOk="0">
                  <a:moveTo>
                    <a:pt x="0" y="0"/>
                  </a:moveTo>
                  <a:lnTo>
                    <a:pt x="1873070" y="0"/>
                  </a:lnTo>
                  <a:lnTo>
                    <a:pt x="1873070" y="1873069"/>
                  </a:lnTo>
                  <a:lnTo>
                    <a:pt x="0" y="18730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9744834" y="557389"/>
              <a:ext cx="1490989" cy="770969"/>
            </a:xfrm>
            <a:custGeom>
              <a:avLst/>
              <a:gdLst/>
              <a:ahLst/>
              <a:cxnLst/>
              <a:rect l="l" t="t" r="r" b="b"/>
              <a:pathLst>
                <a:path w="1490989" h="770969" extrusionOk="0">
                  <a:moveTo>
                    <a:pt x="0" y="0"/>
                  </a:moveTo>
                  <a:lnTo>
                    <a:pt x="1490990" y="0"/>
                  </a:lnTo>
                  <a:lnTo>
                    <a:pt x="1490990" y="770969"/>
                  </a:lnTo>
                  <a:lnTo>
                    <a:pt x="0" y="7709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r="-12263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690042" y="1253140"/>
              <a:ext cx="1628891" cy="508429"/>
            </a:xfrm>
            <a:custGeom>
              <a:avLst/>
              <a:gdLst/>
              <a:ahLst/>
              <a:cxnLst/>
              <a:rect l="l" t="t" r="r" b="b"/>
              <a:pathLst>
                <a:path w="1628891" h="508429" extrusionOk="0">
                  <a:moveTo>
                    <a:pt x="0" y="0"/>
                  </a:moveTo>
                  <a:lnTo>
                    <a:pt x="1628890" y="0"/>
                  </a:lnTo>
                  <a:lnTo>
                    <a:pt x="1628890" y="508428"/>
                  </a:lnTo>
                  <a:lnTo>
                    <a:pt x="0" y="5084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l="-86372" t="-16026" b="-2265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</p:grpSp>
      <p:sp>
        <p:nvSpPr>
          <p:cNvPr id="109" name="Google Shape;109;p1"/>
          <p:cNvSpPr/>
          <p:nvPr/>
        </p:nvSpPr>
        <p:spPr>
          <a:xfrm rot="-5400000">
            <a:off x="6566489" y="9106839"/>
            <a:ext cx="1152659" cy="568165"/>
          </a:xfrm>
          <a:custGeom>
            <a:avLst/>
            <a:gdLst/>
            <a:ahLst/>
            <a:cxnLst/>
            <a:rect l="l" t="t" r="r" b="b"/>
            <a:pathLst>
              <a:path w="1152659" h="568165" extrusionOk="0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5743389" y="3835911"/>
            <a:ext cx="680122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ÉCONOMIE BLEUE ET TOURISME : LEVIER DE</a:t>
            </a:r>
          </a:p>
          <a:p>
            <a:pPr algn="just"/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COMPÉTITIVITÉ ET DE RÉSILIENCE DES TERRITOIRES</a:t>
            </a:r>
          </a:p>
          <a:p>
            <a:pPr algn="just"/>
            <a:r>
              <a:rPr lang="es-E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MÉDITERRANÉENS</a:t>
            </a:r>
            <a:endParaRPr sz="2000" b="1" dirty="0">
              <a:solidFill>
                <a:schemeClr val="bg1"/>
              </a:solidFill>
              <a:latin typeface="Arial" panose="020B0604020202020204" pitchFamily="34" charset="0"/>
              <a:ea typeface="Arial Rounded"/>
              <a:cs typeface="Arial" panose="020B0604020202020204" pitchFamily="34" charset="0"/>
              <a:sym typeface="Arial Rounded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5743389" y="5696381"/>
            <a:ext cx="6801222" cy="1055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 dirty="0">
                <a:solidFill>
                  <a:srgbClr val="FAFB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Estela Delgado </a:t>
            </a:r>
            <a:endParaRPr sz="4900" b="1" dirty="0">
              <a:solidFill>
                <a:srgbClr val="FAFBFC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Google Shape;111;p1">
            <a:extLst>
              <a:ext uri="{FF2B5EF4-FFF2-40B4-BE49-F238E27FC236}">
                <a16:creationId xmlns:a16="http://schemas.microsoft.com/office/drawing/2014/main" id="{C0D96EEF-71D2-6247-5330-26BD2C0F2FDE}"/>
              </a:ext>
            </a:extLst>
          </p:cNvPr>
          <p:cNvSpPr txBox="1"/>
          <p:nvPr/>
        </p:nvSpPr>
        <p:spPr>
          <a:xfrm>
            <a:off x="86123" y="5307168"/>
            <a:ext cx="6801222" cy="1055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900" b="1" dirty="0">
                <a:solidFill>
                  <a:srgbClr val="FAFB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SMAC  </a:t>
            </a:r>
            <a:endParaRPr sz="4900" b="1" dirty="0">
              <a:solidFill>
                <a:srgbClr val="FAFBFC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5C4D4F0C-43FE-6375-B1BC-9888C0493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116;p2">
            <a:extLst>
              <a:ext uri="{FF2B5EF4-FFF2-40B4-BE49-F238E27FC236}">
                <a16:creationId xmlns:a16="http://schemas.microsoft.com/office/drawing/2014/main" id="{265FDBDD-DE51-3CA2-A110-47293643FF55}"/>
              </a:ext>
            </a:extLst>
          </p:cNvPr>
          <p:cNvSpPr/>
          <p:nvPr/>
        </p:nvSpPr>
        <p:spPr>
          <a:xfrm>
            <a:off x="170358" y="8128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2C26ABEE-C3E9-E306-7018-3DC79E20B2D1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6" name="Google Shape;136;p5">
            <a:extLst>
              <a:ext uri="{FF2B5EF4-FFF2-40B4-BE49-F238E27FC236}">
                <a16:creationId xmlns:a16="http://schemas.microsoft.com/office/drawing/2014/main" id="{D3B59730-F46B-95E8-AA8B-65EF0AD9F7C4}"/>
              </a:ext>
            </a:extLst>
          </p:cNvPr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20CADDE-A803-AF90-B7AE-8A3A641E88AC}"/>
              </a:ext>
            </a:extLst>
          </p:cNvPr>
          <p:cNvSpPr txBox="1"/>
          <p:nvPr/>
        </p:nvSpPr>
        <p:spPr>
          <a:xfrm>
            <a:off x="1283521" y="919082"/>
            <a:ext cx="14562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RÉALISATION IMPORTANTE : L’APPROBATION DE SMAC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7DCCCFA-FF94-6190-F3FE-C08E2043161E}"/>
              </a:ext>
            </a:extLst>
          </p:cNvPr>
          <p:cNvSpPr txBox="1"/>
          <p:nvPr/>
        </p:nvSpPr>
        <p:spPr>
          <a:xfrm>
            <a:off x="2189836" y="2362426"/>
            <a:ext cx="142490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SMAC a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l’un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sélectionnés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environnement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extrêmement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compétitif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Statistiques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premier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appel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Interreg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NEXT MED :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2075F4-D74D-5211-C3FE-CB5DD9712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2652" y="3457340"/>
            <a:ext cx="2086266" cy="168616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1D7C7D1-0F5F-2660-8B29-7CE729C41394}"/>
              </a:ext>
            </a:extLst>
          </p:cNvPr>
          <p:cNvSpPr txBox="1"/>
          <p:nvPr/>
        </p:nvSpPr>
        <p:spPr>
          <a:xfrm>
            <a:off x="7761880" y="5439855"/>
            <a:ext cx="3104955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PROPOSITIONS</a:t>
            </a:r>
          </a:p>
          <a:p>
            <a:pPr algn="ctr">
              <a:buNone/>
            </a:pPr>
            <a:r>
              <a:rPr lang="es-ES" sz="2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PROJETS</a:t>
            </a:r>
          </a:p>
          <a:p>
            <a:pPr algn="ctr">
              <a:buNone/>
            </a:pPr>
            <a:endParaRPr lang="es-ES" sz="27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" sz="27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POURCENTAGE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C6A4C4D-493C-2DD0-9DAC-0793213F151E}"/>
              </a:ext>
            </a:extLst>
          </p:cNvPr>
          <p:cNvSpPr txBox="1"/>
          <p:nvPr/>
        </p:nvSpPr>
        <p:spPr>
          <a:xfrm>
            <a:off x="7601772" y="6324712"/>
            <a:ext cx="34861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soumises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E38C879-0A1F-F7EB-64FC-4D98D32C2083}"/>
              </a:ext>
            </a:extLst>
          </p:cNvPr>
          <p:cNvSpPr txBox="1"/>
          <p:nvPr/>
        </p:nvSpPr>
        <p:spPr>
          <a:xfrm>
            <a:off x="3227913" y="7216689"/>
            <a:ext cx="125099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approuvés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réussite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propositions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été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soumises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mesure RSO1.3 «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compétitivité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PME ».</a:t>
            </a:r>
          </a:p>
          <a:p>
            <a:pPr algn="ctr">
              <a:buNone/>
            </a:pP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SMAC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représente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l’une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rares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initiatives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sélectionnées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contribueront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 et à la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compétitivité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PME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d’hébergement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Méditerranée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7701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BAC57890-92FF-31B8-66A8-E9FC21BB6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16;p2">
            <a:extLst>
              <a:ext uri="{FF2B5EF4-FFF2-40B4-BE49-F238E27FC236}">
                <a16:creationId xmlns:a16="http://schemas.microsoft.com/office/drawing/2014/main" id="{EF3C2F33-CBBC-478C-EE9E-D612771BF41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20D8D724-2982-3320-73BF-A0A85465CB75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138D1B6F-B596-0D83-4C6E-1B1B66054B4F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8B84B7-5730-6B9B-EB22-931575DEEC84}"/>
              </a:ext>
            </a:extLst>
          </p:cNvPr>
          <p:cNvSpPr txBox="1"/>
          <p:nvPr/>
        </p:nvSpPr>
        <p:spPr>
          <a:xfrm>
            <a:off x="6361242" y="1564564"/>
            <a:ext cx="94851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DONNÉES FINANCIÈRES ET CALENDRIER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64B2CAE-5E5E-18E1-455D-6434C68EE3B1}"/>
              </a:ext>
            </a:extLst>
          </p:cNvPr>
          <p:cNvSpPr txBox="1"/>
          <p:nvPr/>
        </p:nvSpPr>
        <p:spPr>
          <a:xfrm>
            <a:off x="7455531" y="5002099"/>
            <a:ext cx="6852799" cy="3477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TOTAL</a:t>
            </a:r>
          </a:p>
          <a:p>
            <a:pPr algn="ctr">
              <a:lnSpc>
                <a:spcPct val="150000"/>
              </a:lnSpc>
              <a:buNone/>
            </a:pPr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PARTENAIRES</a:t>
            </a:r>
          </a:p>
          <a:p>
            <a:pPr algn="ctr">
              <a:lnSpc>
                <a:spcPct val="150000"/>
              </a:lnSpc>
              <a:buNone/>
            </a:pPr>
            <a:r>
              <a:rPr lang="es-ES" sz="2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Euros </a:t>
            </a:r>
            <a:r>
              <a:rPr lang="es-ES" sz="27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es-ES" sz="2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s-ES" sz="27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</a:t>
            </a:r>
            <a:r>
              <a:rPr lang="es-ES" sz="2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mise en </a:t>
            </a:r>
            <a:r>
              <a:rPr lang="es-ES" sz="27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œuvre</a:t>
            </a:r>
            <a:endParaRPr lang="es-ES" sz="27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PARTENAIRES ASSOCIÉS</a:t>
            </a:r>
          </a:p>
          <a:p>
            <a:pPr algn="ctr">
              <a:lnSpc>
                <a:spcPct val="150000"/>
              </a:lnSpc>
              <a:buNone/>
            </a:pPr>
            <a:r>
              <a:rPr lang="es-ES" sz="2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5 </a:t>
            </a:r>
            <a:r>
              <a:rPr lang="es-ES" sz="27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</a:t>
            </a:r>
            <a:r>
              <a:rPr lang="es-ES" sz="27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7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méditerranéens</a:t>
            </a:r>
            <a:endParaRPr lang="es-ES" sz="27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BDE9756-3AC2-6B4F-FF37-844A182CF5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24562" y="2794098"/>
            <a:ext cx="1714739" cy="185763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A18C349-4944-A89A-51BB-D6C22F24D6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944" y="1280573"/>
            <a:ext cx="5172797" cy="772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11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7DCCA291-679D-82A6-AFE6-A07A5761B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6;p2">
            <a:extLst>
              <a:ext uri="{FF2B5EF4-FFF2-40B4-BE49-F238E27FC236}">
                <a16:creationId xmlns:a16="http://schemas.microsoft.com/office/drawing/2014/main" id="{25A2AA11-BEB9-DF79-4894-ADBA2F36A05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BF28111A-B24B-7F3C-F4BA-5D2CC38DE254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6" name="Google Shape;136;p5">
            <a:extLst>
              <a:ext uri="{FF2B5EF4-FFF2-40B4-BE49-F238E27FC236}">
                <a16:creationId xmlns:a16="http://schemas.microsoft.com/office/drawing/2014/main" id="{AD56B3BF-3A92-DAF3-8015-F2306F86A744}"/>
              </a:ext>
            </a:extLst>
          </p:cNvPr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DF37496-CC5B-6EED-E9EC-4332F74C0D14}"/>
              </a:ext>
            </a:extLst>
          </p:cNvPr>
          <p:cNvSpPr txBox="1"/>
          <p:nvPr/>
        </p:nvSpPr>
        <p:spPr>
          <a:xfrm>
            <a:off x="1102457" y="1003052"/>
            <a:ext cx="70295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COUVERTURE GÉOGRAPHIQUE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30ED542-E2F7-6CE0-E83B-0C1BD3AEC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62358" y="1945342"/>
            <a:ext cx="5172797" cy="772585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1F603A8-81D7-6863-72FE-4BB06B419E95}"/>
              </a:ext>
            </a:extLst>
          </p:cNvPr>
          <p:cNvSpPr txBox="1"/>
          <p:nvPr/>
        </p:nvSpPr>
        <p:spPr>
          <a:xfrm>
            <a:off x="4214621" y="2033133"/>
            <a:ext cx="44558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6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Élargissement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s-ES" sz="16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portée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 </a:t>
            </a:r>
            <a:r>
              <a:rPr lang="es-ES" sz="16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l’impact</a:t>
            </a:r>
            <a:endParaRPr lang="es-ES" sz="16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6604691-3FCC-0DA6-15D9-F80D9E4D5958}"/>
              </a:ext>
            </a:extLst>
          </p:cNvPr>
          <p:cNvSpPr txBox="1"/>
          <p:nvPr/>
        </p:nvSpPr>
        <p:spPr>
          <a:xfrm>
            <a:off x="2508116" y="2835954"/>
            <a:ext cx="9454242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Grèce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Macédoine-Orientale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Thrace</a:t>
            </a:r>
            <a:b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Égypte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Alexandrie et Le Caire</a:t>
            </a:r>
            <a:b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Espagne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Barcelone</a:t>
            </a:r>
            <a:b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Tunisie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Tunis</a:t>
            </a:r>
            <a:b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Turquie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Adana</a:t>
            </a:r>
          </a:p>
          <a:p>
            <a:pPr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ÉTAPES CLÉS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 1-6 : LANCEMENT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 7-12 : DÉVELOPPEMENT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parties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prenantes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manuels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techniques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sensibilisation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endParaRPr lang="es-ES" sz="16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Création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SSMA et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d’AIRET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  <a:endParaRPr lang="es-ES" sz="16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 13-14 : FORMATION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 15-20 : PROJETS PILOTES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conjointe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88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durabilité</a:t>
            </a:r>
            <a:endParaRPr lang="es-ES" sz="16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PME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réelles</a:t>
            </a:r>
            <a:endParaRPr lang="es-ES" sz="16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 21-22 : AMÉLIORATION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 23-30 : CAPITALISATION</a:t>
            </a:r>
            <a:endParaRPr lang="es-ES" sz="20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Évaluation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amélioration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modèle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feuille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route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</a:t>
            </a:r>
            <a:endParaRPr lang="es-ES" sz="16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Conférences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visites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d’étude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plateforme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</a:t>
            </a:r>
            <a:endParaRPr lang="es-ES" sz="16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240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/>
          <p:nvPr/>
        </p:nvSpPr>
        <p:spPr>
          <a:xfrm>
            <a:off x="-20693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29D962F-5C68-1ADA-4319-C5CA72439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3016" y="4939807"/>
            <a:ext cx="14641968" cy="1971950"/>
          </a:xfrm>
          <a:prstGeom prst="rect">
            <a:avLst/>
          </a:prstGeom>
        </p:spPr>
      </p:pic>
      <p:sp>
        <p:nvSpPr>
          <p:cNvPr id="142" name="Google Shape;142;p4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5400000">
            <a:off x="578312" y="7924110"/>
            <a:ext cx="2332986" cy="3075746"/>
          </a:xfrm>
          <a:custGeom>
            <a:avLst/>
            <a:gdLst/>
            <a:ahLst/>
            <a:cxnLst/>
            <a:rect l="l" t="t" r="r" b="b"/>
            <a:pathLst>
              <a:path w="2332986" h="3075746" extrusionOk="0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20161" r="-270" b="-35895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46" name="Google Shape;146;p4" title="LinkedIn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4" title="Website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4C31122-9C9B-0517-02EC-4A5097B80F4A}"/>
              </a:ext>
            </a:extLst>
          </p:cNvPr>
          <p:cNvSpPr txBox="1"/>
          <p:nvPr/>
        </p:nvSpPr>
        <p:spPr>
          <a:xfrm>
            <a:off x="3720125" y="2581215"/>
            <a:ext cx="106326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PROJET DISPOSE DE RÉSEAUX SOCIAUX ACTIFS ET D’UN SITE WEB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E722F48-DF61-BCDF-3A55-08017EA1F203}"/>
              </a:ext>
            </a:extLst>
          </p:cNvPr>
          <p:cNvSpPr txBox="1"/>
          <p:nvPr/>
        </p:nvSpPr>
        <p:spPr>
          <a:xfrm>
            <a:off x="4400868" y="3950797"/>
            <a:ext cx="9486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Suivez-nous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sur les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plateformes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réseaux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sociaux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rester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informé des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derniers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développements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actualités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bonnes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pratiques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concernant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tourisme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durable et le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SMAC.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E2964606-3FE9-2158-6B78-4D6B7AAF8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>
            <a:extLst>
              <a:ext uri="{FF2B5EF4-FFF2-40B4-BE49-F238E27FC236}">
                <a16:creationId xmlns:a16="http://schemas.microsoft.com/office/drawing/2014/main" id="{B06AA5CF-0DD4-44DB-6966-1BF7C59BAD9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>
            <a:extLst>
              <a:ext uri="{FF2B5EF4-FFF2-40B4-BE49-F238E27FC236}">
                <a16:creationId xmlns:a16="http://schemas.microsoft.com/office/drawing/2014/main" id="{A25051B1-6450-2A77-E16B-21C2913FF7E8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>
            <a:extLst>
              <a:ext uri="{FF2B5EF4-FFF2-40B4-BE49-F238E27FC236}">
                <a16:creationId xmlns:a16="http://schemas.microsoft.com/office/drawing/2014/main" id="{FB4BEEB5-8685-0A33-E276-14623E22A15F}"/>
              </a:ext>
            </a:extLst>
          </p:cNvPr>
          <p:cNvSpPr/>
          <p:nvPr/>
        </p:nvSpPr>
        <p:spPr>
          <a:xfrm rot="-5400000">
            <a:off x="578312" y="7924110"/>
            <a:ext cx="2332986" cy="3075746"/>
          </a:xfrm>
          <a:custGeom>
            <a:avLst/>
            <a:gdLst/>
            <a:ahLst/>
            <a:cxnLst/>
            <a:rect l="l" t="t" r="r" b="b"/>
            <a:pathLst>
              <a:path w="2332986" h="3075746" extrusionOk="0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0161" r="-270" b="-35895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>
            <a:extLst>
              <a:ext uri="{FF2B5EF4-FFF2-40B4-BE49-F238E27FC236}">
                <a16:creationId xmlns:a16="http://schemas.microsoft.com/office/drawing/2014/main" id="{D29A1CB3-E23A-D205-CF58-2A123C9C8687}"/>
              </a:ext>
            </a:extLst>
          </p:cNvPr>
          <p:cNvSpPr txBox="1"/>
          <p:nvPr/>
        </p:nvSpPr>
        <p:spPr>
          <a:xfrm>
            <a:off x="1073049" y="3173101"/>
            <a:ext cx="159039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64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Merci pour </a:t>
            </a:r>
            <a:r>
              <a:rPr lang="en-US" sz="7164" dirty="0" err="1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votre</a:t>
            </a:r>
            <a:r>
              <a:rPr lang="en-US" sz="7164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attention!</a:t>
            </a:r>
            <a:endParaRPr sz="7164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45" name="Google Shape;145;p4">
            <a:extLst>
              <a:ext uri="{FF2B5EF4-FFF2-40B4-BE49-F238E27FC236}">
                <a16:creationId xmlns:a16="http://schemas.microsoft.com/office/drawing/2014/main" id="{5C59E34E-4406-E4A5-F083-F19F7F96792A}"/>
              </a:ext>
            </a:extLst>
          </p:cNvPr>
          <p:cNvSpPr txBox="1"/>
          <p:nvPr/>
        </p:nvSpPr>
        <p:spPr>
          <a:xfrm>
            <a:off x="3013472" y="4674032"/>
            <a:ext cx="12022800" cy="10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82" i="1" dirty="0" err="1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Conctactez</a:t>
            </a:r>
            <a:r>
              <a:rPr lang="en-US" sz="3582" i="1" dirty="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moi sur :</a:t>
            </a:r>
            <a:endParaRPr sz="3582" i="1" dirty="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46" name="Google Shape;146;p4" title="LinkedIn.png">
            <a:extLst>
              <a:ext uri="{FF2B5EF4-FFF2-40B4-BE49-F238E27FC236}">
                <a16:creationId xmlns:a16="http://schemas.microsoft.com/office/drawing/2014/main" id="{BB0E4AAD-7AC2-8D45-9D8A-66EABE8048D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>
            <a:extLst>
              <a:ext uri="{FF2B5EF4-FFF2-40B4-BE49-F238E27FC236}">
                <a16:creationId xmlns:a16="http://schemas.microsoft.com/office/drawing/2014/main" id="{1371546F-2FFA-BEB3-004E-70EA5FB0A2D4}"/>
              </a:ext>
            </a:extLst>
          </p:cNvPr>
          <p:cNvSpPr txBox="1"/>
          <p:nvPr/>
        </p:nvSpPr>
        <p:spPr>
          <a:xfrm>
            <a:off x="2138393" y="6424959"/>
            <a:ext cx="6869100" cy="1249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Estela Delgado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edelgado@ascame.org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p4">
            <a:extLst>
              <a:ext uri="{FF2B5EF4-FFF2-40B4-BE49-F238E27FC236}">
                <a16:creationId xmlns:a16="http://schemas.microsoft.com/office/drawing/2014/main" id="{17E6650A-FDE4-4758-5A26-7F411283D381}"/>
              </a:ext>
            </a:extLst>
          </p:cNvPr>
          <p:cNvSpPr txBox="1"/>
          <p:nvPr/>
        </p:nvSpPr>
        <p:spPr>
          <a:xfrm>
            <a:off x="10510033" y="6379592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lvl="0"/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https://www.ascame.org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0" name="Google Shape;150;p4" title="Website.png">
            <a:extLst>
              <a:ext uri="{FF2B5EF4-FFF2-40B4-BE49-F238E27FC236}">
                <a16:creationId xmlns:a16="http://schemas.microsoft.com/office/drawing/2014/main" id="{6377352C-78A6-BB02-0600-DD49088DBD1E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4222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33D8BE-1ABA-D45F-DA68-BE5535A24425}"/>
              </a:ext>
            </a:extLst>
          </p:cNvPr>
          <p:cNvSpPr txBox="1"/>
          <p:nvPr/>
        </p:nvSpPr>
        <p:spPr>
          <a:xfrm>
            <a:off x="3768558" y="3692546"/>
            <a:ext cx="1370373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5500" b="1" dirty="0">
                <a:solidFill>
                  <a:srgbClr val="ED6C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SMAC – MODÈLE DE DURABILITÉ POUR L’HÉBERGEMENT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E4039CD-D5C2-6B89-5E1E-644EF261E713}"/>
              </a:ext>
            </a:extLst>
          </p:cNvPr>
          <p:cNvSpPr txBox="1"/>
          <p:nvPr/>
        </p:nvSpPr>
        <p:spPr>
          <a:xfrm>
            <a:off x="3828197" y="5571839"/>
            <a:ext cx="124740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Renforcer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le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développement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durable et la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compétitivité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des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hébergements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des MPME en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Méditerranée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grâce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à un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modèle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de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durabilité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simplifié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et à des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outils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d’intelligence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s-ES" sz="2000" b="1" dirty="0" err="1">
                <a:solidFill>
                  <a:schemeClr val="bg2">
                    <a:lumMod val="60000"/>
                    <a:lumOff val="40000"/>
                  </a:schemeClr>
                </a:solidFill>
              </a:rPr>
              <a:t>artificielle</a:t>
            </a:r>
            <a:r>
              <a:rPr lang="es-ES" sz="20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id="{3101EC8D-7FB2-F8CD-8637-53C7209CD28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 rot="5400000">
            <a:off x="-51535" y="3660659"/>
            <a:ext cx="4480840" cy="2746361"/>
          </a:xfrm>
          <a:prstGeom prst="rect">
            <a:avLst/>
          </a:prstGeom>
        </p:spPr>
      </p:pic>
      <p:pic>
        <p:nvPicPr>
          <p:cNvPr id="7" name="object 3">
            <a:extLst>
              <a:ext uri="{FF2B5EF4-FFF2-40B4-BE49-F238E27FC236}">
                <a16:creationId xmlns:a16="http://schemas.microsoft.com/office/drawing/2014/main" id="{2F11C674-D478-7DB7-8B1D-B9DB755229C3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 rot="5400000">
            <a:off x="4897448" y="905025"/>
            <a:ext cx="1785104" cy="3923606"/>
          </a:xfrm>
          <a:prstGeom prst="rect">
            <a:avLst/>
          </a:prstGeom>
        </p:spPr>
      </p:pic>
      <p:pic>
        <p:nvPicPr>
          <p:cNvPr id="8" name="object 47">
            <a:extLst>
              <a:ext uri="{FF2B5EF4-FFF2-40B4-BE49-F238E27FC236}">
                <a16:creationId xmlns:a16="http://schemas.microsoft.com/office/drawing/2014/main" id="{C2D35A0D-9C4D-0104-4439-3FAA524C62F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 rot="5400000">
            <a:off x="1313113" y="7305791"/>
            <a:ext cx="2244717" cy="23597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16;p2">
            <a:extLst>
              <a:ext uri="{FF2B5EF4-FFF2-40B4-BE49-F238E27FC236}">
                <a16:creationId xmlns:a16="http://schemas.microsoft.com/office/drawing/2014/main" id="{77FED64F-1696-40CF-C3C3-3124AF5B1B6A}"/>
              </a:ext>
            </a:extLst>
          </p:cNvPr>
          <p:cNvSpPr/>
          <p:nvPr/>
        </p:nvSpPr>
        <p:spPr>
          <a:xfrm>
            <a:off x="7112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2" name="object 18">
            <a:extLst>
              <a:ext uri="{FF2B5EF4-FFF2-40B4-BE49-F238E27FC236}">
                <a16:creationId xmlns:a16="http://schemas.microsoft.com/office/drawing/2014/main" id="{62B1071A-19A5-4B18-859F-C76603A157B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 rot="5400000">
            <a:off x="2524540" y="1485900"/>
            <a:ext cx="2645664" cy="46695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04DF7F6-0503-BF6B-11F9-387CD1267077}"/>
              </a:ext>
            </a:extLst>
          </p:cNvPr>
          <p:cNvSpPr txBox="1"/>
          <p:nvPr/>
        </p:nvSpPr>
        <p:spPr>
          <a:xfrm>
            <a:off x="1180236" y="995770"/>
            <a:ext cx="94851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 INTERREG NEXT MED</a:t>
            </a:r>
            <a:endParaRPr lang="es-ES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AA0BBE3-3336-6A38-B8BC-A259F599C545}"/>
              </a:ext>
            </a:extLst>
          </p:cNvPr>
          <p:cNvSpPr txBox="1"/>
          <p:nvPr/>
        </p:nvSpPr>
        <p:spPr>
          <a:xfrm>
            <a:off x="1439543" y="1868394"/>
            <a:ext cx="94851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3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DÉFI AUQUEL NOUS SOMMES CONFRONTÉS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9FFFB2D-EA53-C229-556B-7E547FAD5318}"/>
              </a:ext>
            </a:extLst>
          </p:cNvPr>
          <p:cNvSpPr txBox="1"/>
          <p:nvPr/>
        </p:nvSpPr>
        <p:spPr>
          <a:xfrm>
            <a:off x="1439543" y="5360579"/>
            <a:ext cx="94851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5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DURABILITÉ DEVIENT UN CRITÈRE DE DÉCISION</a:t>
            </a:r>
            <a:endParaRPr lang="es-ES" sz="25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635A71A-127C-935B-1237-D559065F6877}"/>
              </a:ext>
            </a:extLst>
          </p:cNvPr>
          <p:cNvSpPr txBox="1"/>
          <p:nvPr/>
        </p:nvSpPr>
        <p:spPr>
          <a:xfrm>
            <a:off x="1512603" y="5953434"/>
            <a:ext cx="135749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81 %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voyageurs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souhaitent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séjourner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hébergements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durables et 73 %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 susceptibles de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choisir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hébergement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applique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pratiques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0B9DAB6-C3DF-55D6-6655-F41455CAC819}"/>
              </a:ext>
            </a:extLst>
          </p:cNvPr>
          <p:cNvSpPr txBox="1"/>
          <p:nvPr/>
        </p:nvSpPr>
        <p:spPr>
          <a:xfrm>
            <a:off x="1512604" y="6826053"/>
            <a:ext cx="966943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5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PME PRENNENT DU RETARD</a:t>
            </a:r>
            <a:endParaRPr lang="es-ES" sz="25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5CB1A36-C0C7-454A-0602-6908DB285B19}"/>
              </a:ext>
            </a:extLst>
          </p:cNvPr>
          <p:cNvSpPr txBox="1"/>
          <p:nvPr/>
        </p:nvSpPr>
        <p:spPr>
          <a:xfrm>
            <a:off x="1439542" y="7498663"/>
            <a:ext cx="136480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petits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hébergements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secteur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(&gt;96 %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partenaires)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nécessaires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durable.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dizaines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normes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comportant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milliers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d’exigences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conformité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pratiquement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impossible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16;p2">
            <a:extLst>
              <a:ext uri="{FF2B5EF4-FFF2-40B4-BE49-F238E27FC236}">
                <a16:creationId xmlns:a16="http://schemas.microsoft.com/office/drawing/2014/main" id="{E676A0BF-81AA-DB53-025F-C609066454FF}"/>
              </a:ext>
            </a:extLst>
          </p:cNvPr>
          <p:cNvSpPr/>
          <p:nvPr/>
        </p:nvSpPr>
        <p:spPr>
          <a:xfrm>
            <a:off x="44690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C6F0786-ADCF-F43B-DE47-92C335EBDECD}"/>
              </a:ext>
            </a:extLst>
          </p:cNvPr>
          <p:cNvSpPr txBox="1"/>
          <p:nvPr/>
        </p:nvSpPr>
        <p:spPr>
          <a:xfrm>
            <a:off x="1147816" y="874885"/>
            <a:ext cx="168861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SOLUTION DU PROJET SMAC : MODÈLE DE DURABILITÉ SIMPLIFIÉ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D68210-5BED-DF2A-68D4-1A0B0BC15981}"/>
              </a:ext>
            </a:extLst>
          </p:cNvPr>
          <p:cNvSpPr txBox="1"/>
          <p:nvPr/>
        </p:nvSpPr>
        <p:spPr>
          <a:xfrm>
            <a:off x="4863043" y="5735148"/>
            <a:ext cx="945572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18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</a:t>
            </a:r>
            <a:b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SSMA et AIRET</a:t>
            </a:r>
          </a:p>
          <a:p>
            <a:pPr algn="ctr">
              <a:buNone/>
            </a:pPr>
            <a:endParaRPr lang="es-ES" sz="18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" sz="18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Défi</a:t>
            </a:r>
            <a:b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Complexité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normes</a:t>
            </a:r>
          </a:p>
          <a:p>
            <a:pPr algn="ctr">
              <a:buNone/>
            </a:pPr>
            <a:endParaRPr lang="es-ES" sz="18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s-ES" sz="18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Résultat</a:t>
            </a:r>
            <a:b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Hébergements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1E3555-7251-EF05-73E2-8EFFF1F8B2E9}"/>
              </a:ext>
            </a:extLst>
          </p:cNvPr>
          <p:cNvSpPr txBox="1"/>
          <p:nvPr/>
        </p:nvSpPr>
        <p:spPr>
          <a:xfrm>
            <a:off x="3411680" y="8609145"/>
            <a:ext cx="133523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SMAC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Modèle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Simplifié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Durabilité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Entreprises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d’Hébergement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(SSMA)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soutenu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un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Recommandation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basé sur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l’Intelligence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Artificielle</a:t>
            </a:r>
            <a:r>
              <a:rPr lang="es-ES" sz="2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(AIRET)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permettant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des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centaines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milliers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PME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d’atteindre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s-ES" sz="20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tourisme</a:t>
            </a:r>
            <a:r>
              <a: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2A827CA-2700-0A78-1002-1670CAA1B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1847" y="2011932"/>
            <a:ext cx="7898119" cy="35470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87DF5C01-CF79-6A45-D4A4-CBB41896F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116;p2">
            <a:extLst>
              <a:ext uri="{FF2B5EF4-FFF2-40B4-BE49-F238E27FC236}">
                <a16:creationId xmlns:a16="http://schemas.microsoft.com/office/drawing/2014/main" id="{83F7F603-94F9-35EA-9344-B6F18E844744}"/>
              </a:ext>
            </a:extLst>
          </p:cNvPr>
          <p:cNvSpPr/>
          <p:nvPr/>
        </p:nvSpPr>
        <p:spPr>
          <a:xfrm>
            <a:off x="8128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777E8B31-4F3A-7D61-C765-C20735895D68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4B9177DC-5138-0E1E-E625-0CC9690D64DD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E0EA00B-A937-CEAB-65F5-BA56395CE4B5}"/>
              </a:ext>
            </a:extLst>
          </p:cNvPr>
          <p:cNvSpPr txBox="1"/>
          <p:nvPr/>
        </p:nvSpPr>
        <p:spPr>
          <a:xfrm>
            <a:off x="1439543" y="1868394"/>
            <a:ext cx="948519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30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PARTENARIAT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D234DF5-8803-BB82-95A2-B22546A89F4B}"/>
              </a:ext>
            </a:extLst>
          </p:cNvPr>
          <p:cNvSpPr txBox="1"/>
          <p:nvPr/>
        </p:nvSpPr>
        <p:spPr>
          <a:xfrm>
            <a:off x="1343929" y="4797129"/>
            <a:ext cx="32116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CHAMBRE DE COMMERCE DE DRAMA (COORDINATEUR)</a:t>
            </a:r>
            <a:b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Grèce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Macédoine-Orientale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Thrace</a:t>
            </a:r>
            <a:endParaRPr lang="es-ES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333A522-C534-1E43-2F3A-DA4F7B1EDD9B}"/>
              </a:ext>
            </a:extLst>
          </p:cNvPr>
          <p:cNvSpPr txBox="1"/>
          <p:nvPr/>
        </p:nvSpPr>
        <p:spPr>
          <a:xfrm>
            <a:off x="5382834" y="4785577"/>
            <a:ext cx="321169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CHAMBRE DE COMMERCE D’ALEXANDRIE</a:t>
            </a:r>
            <a:b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Égypte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Alexandrie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815E36C-A2F5-DF0A-62D8-18E14F5522D1}"/>
              </a:ext>
            </a:extLst>
          </p:cNvPr>
          <p:cNvSpPr txBox="1"/>
          <p:nvPr/>
        </p:nvSpPr>
        <p:spPr>
          <a:xfrm>
            <a:off x="8525527" y="4797129"/>
            <a:ext cx="33416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FÉDÉRATION DES ENTREPRISES ÉGYPTIENNES-EUROPÉENNES</a:t>
            </a:r>
            <a:b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Égypte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Le Caire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C3097D3-4631-DB10-AB5F-FD47FF4442CF}"/>
              </a:ext>
            </a:extLst>
          </p:cNvPr>
          <p:cNvSpPr txBox="1"/>
          <p:nvPr/>
        </p:nvSpPr>
        <p:spPr>
          <a:xfrm>
            <a:off x="12347845" y="4774168"/>
            <a:ext cx="33416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 DES CHAMBRES MÉDITERRANÉENNES</a:t>
            </a:r>
            <a:b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Espagne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Catalogne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6D08311-ACBF-8B8F-8C62-65F022F5FAA8}"/>
              </a:ext>
            </a:extLst>
          </p:cNvPr>
          <p:cNvSpPr txBox="1"/>
          <p:nvPr/>
        </p:nvSpPr>
        <p:spPr>
          <a:xfrm>
            <a:off x="2499139" y="7765589"/>
            <a:ext cx="3683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UNIVERSITÉ DÉMOCRITE DE THRACE</a:t>
            </a:r>
            <a:b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Grèce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Expertise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technologique</a:t>
            </a:r>
            <a:endParaRPr lang="es-ES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3D110B4-2CF8-E4AB-0FA3-5EEF0AA13F64}"/>
              </a:ext>
            </a:extLst>
          </p:cNvPr>
          <p:cNvSpPr txBox="1"/>
          <p:nvPr/>
        </p:nvSpPr>
        <p:spPr>
          <a:xfrm>
            <a:off x="6841637" y="7765589"/>
            <a:ext cx="3629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CHAMBRE DE COMMERCE DE TUNIS</a:t>
            </a:r>
            <a:b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Tunisie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Tunis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75076F5-9ACE-2BC5-7A72-34F766515F7E}"/>
              </a:ext>
            </a:extLst>
          </p:cNvPr>
          <p:cNvSpPr txBox="1"/>
          <p:nvPr/>
        </p:nvSpPr>
        <p:spPr>
          <a:xfrm>
            <a:off x="11131024" y="7765589"/>
            <a:ext cx="44334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ES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MUNICIPALITÉ MÉTROPOLITAINE D’ADANA</a:t>
            </a:r>
            <a:b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Turquie</a:t>
            </a:r>
            <a:r>
              <a: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Adana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95F84355-EDB8-6CE7-38F2-6DB35941F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629" y="2687311"/>
            <a:ext cx="13393797" cy="196499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9737B3D-89C6-BA52-F069-438FD3FF99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22846" y="5785749"/>
            <a:ext cx="11905393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38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5E466C92-47BA-875C-81E5-3DE846EA1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116;p2">
            <a:extLst>
              <a:ext uri="{FF2B5EF4-FFF2-40B4-BE49-F238E27FC236}">
                <a16:creationId xmlns:a16="http://schemas.microsoft.com/office/drawing/2014/main" id="{79BFE103-8069-E977-63BB-33505BB3E2FC}"/>
              </a:ext>
            </a:extLst>
          </p:cNvPr>
          <p:cNvSpPr/>
          <p:nvPr/>
        </p:nvSpPr>
        <p:spPr>
          <a:xfrm>
            <a:off x="-76200" y="-409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B23436BB-51E5-4A1F-9098-95FEDC176D51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6" name="Google Shape;136;p5">
            <a:extLst>
              <a:ext uri="{FF2B5EF4-FFF2-40B4-BE49-F238E27FC236}">
                <a16:creationId xmlns:a16="http://schemas.microsoft.com/office/drawing/2014/main" id="{36EC5693-74A1-6C78-8BDD-8F3E1F518963}"/>
              </a:ext>
            </a:extLst>
          </p:cNvPr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78A34E-A944-0E70-1ACD-9BF30B7F4FA1}"/>
              </a:ext>
            </a:extLst>
          </p:cNvPr>
          <p:cNvSpPr txBox="1"/>
          <p:nvPr/>
        </p:nvSpPr>
        <p:spPr>
          <a:xfrm>
            <a:off x="2441038" y="1346763"/>
            <a:ext cx="9455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 ACTIVITÉS DU PROJET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5BA86AE-FAD4-16E2-B177-35FD3D9A6962}"/>
              </a:ext>
            </a:extLst>
          </p:cNvPr>
          <p:cNvGrpSpPr/>
          <p:nvPr/>
        </p:nvGrpSpPr>
        <p:grpSpPr>
          <a:xfrm>
            <a:off x="5438632" y="2956559"/>
            <a:ext cx="9457898" cy="5589848"/>
            <a:chOff x="2722728" y="3220908"/>
            <a:chExt cx="9457898" cy="5014968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86813FD-B8A1-1DAE-CC2A-43C5D1603476}"/>
                </a:ext>
              </a:extLst>
            </p:cNvPr>
            <p:cNvSpPr txBox="1"/>
            <p:nvPr/>
          </p:nvSpPr>
          <p:spPr>
            <a:xfrm>
              <a:off x="2722728" y="3220908"/>
              <a:ext cx="9457898" cy="3037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Sensibilisation</a:t>
              </a:r>
              <a:r>
                <a:rPr lang="es-ES" sz="16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du </a:t>
              </a:r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</a:t>
              </a:r>
              <a:endPara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19E9693C-A98A-3FD4-D539-3F3E47C23D89}"/>
                </a:ext>
              </a:extLst>
            </p:cNvPr>
            <p:cNvSpPr txBox="1"/>
            <p:nvPr/>
          </p:nvSpPr>
          <p:spPr>
            <a:xfrm>
              <a:off x="2722728" y="3454853"/>
              <a:ext cx="9457898" cy="276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Campagnes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les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médias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traditionnels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sociaux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événements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ateliers</a:t>
              </a:r>
              <a:endParaRPr lang="es-ES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BA8D02C9-047B-7444-E028-69EE5B2AF5F7}"/>
                </a:ext>
              </a:extLst>
            </p:cNvPr>
            <p:cNvSpPr txBox="1"/>
            <p:nvPr/>
          </p:nvSpPr>
          <p:spPr>
            <a:xfrm>
              <a:off x="2722728" y="4115771"/>
              <a:ext cx="9457898" cy="3037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Développement</a:t>
              </a:r>
              <a:r>
                <a:rPr lang="es-ES" sz="16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outils</a:t>
              </a:r>
              <a:endParaRPr lang="es-ES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084BB324-11A7-7703-92D5-B160AAC40F9B}"/>
                </a:ext>
              </a:extLst>
            </p:cNvPr>
            <p:cNvSpPr txBox="1"/>
            <p:nvPr/>
          </p:nvSpPr>
          <p:spPr>
            <a:xfrm>
              <a:off x="2722728" y="4386022"/>
              <a:ext cx="9457898" cy="276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SSMA et AIRET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avec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consultation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parties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prenantes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28DBBC1C-9EF1-6204-0637-10439BECBB1E}"/>
                </a:ext>
              </a:extLst>
            </p:cNvPr>
            <p:cNvSpPr txBox="1"/>
            <p:nvPr/>
          </p:nvSpPr>
          <p:spPr>
            <a:xfrm>
              <a:off x="2722728" y="5243125"/>
              <a:ext cx="9457898" cy="3037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Formation</a:t>
              </a:r>
              <a:r>
                <a:rPr lang="es-ES" sz="16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mentors</a:t>
              </a:r>
              <a:endParaRPr lang="es-ES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886D57B2-07BC-AC4A-B185-B2561A77802C}"/>
                </a:ext>
              </a:extLst>
            </p:cNvPr>
            <p:cNvSpPr txBox="1"/>
            <p:nvPr/>
          </p:nvSpPr>
          <p:spPr>
            <a:xfrm>
              <a:off x="2722728" y="5543926"/>
              <a:ext cx="9457898" cy="276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88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professionnels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formés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niveau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transfrontalier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7113A0C4-A2C0-7E9C-0441-F9090D585CC8}"/>
                </a:ext>
              </a:extLst>
            </p:cNvPr>
            <p:cNvSpPr txBox="1"/>
            <p:nvPr/>
          </p:nvSpPr>
          <p:spPr>
            <a:xfrm>
              <a:off x="2722728" y="6495157"/>
              <a:ext cx="9457898" cy="3037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Font typeface="Arial"/>
                <a:buNone/>
              </a:pPr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Applications</a:t>
              </a:r>
              <a:r>
                <a:rPr lang="es-ES" sz="16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pilotes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ECD2A70E-1918-6710-5B07-1F7248D1CE13}"/>
                </a:ext>
              </a:extLst>
            </p:cNvPr>
            <p:cNvSpPr txBox="1"/>
            <p:nvPr/>
          </p:nvSpPr>
          <p:spPr>
            <a:xfrm>
              <a:off x="2722728" y="6806270"/>
              <a:ext cx="9457898" cy="276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 PME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testent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modèle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9B676BED-6245-B944-2B71-7DF45581A59F}"/>
                </a:ext>
              </a:extLst>
            </p:cNvPr>
            <p:cNvSpPr txBox="1"/>
            <p:nvPr/>
          </p:nvSpPr>
          <p:spPr>
            <a:xfrm>
              <a:off x="2722728" y="7621198"/>
              <a:ext cx="9457898" cy="3037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600" b="1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Capitalisation</a:t>
              </a:r>
              <a:endParaRPr lang="es-ES" sz="16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E145953C-2F67-B5D5-7605-019CF5009957}"/>
                </a:ext>
              </a:extLst>
            </p:cNvPr>
            <p:cNvSpPr txBox="1"/>
            <p:nvPr/>
          </p:nvSpPr>
          <p:spPr>
            <a:xfrm>
              <a:off x="2722728" y="7959752"/>
              <a:ext cx="9457898" cy="2761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Réseau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plateforme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</a:t>
              </a:r>
              <a:r>
                <a:rPr lang="es-ES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conférences</a:t>
              </a:r>
              <a:r>
                <a:rPr lang="es-ES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80922397-F4F7-3955-2B19-C136F46E7C5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588" r="34587" b="19159"/>
          <a:stretch>
            <a:fillRect/>
          </a:stretch>
        </p:blipFill>
        <p:spPr>
          <a:xfrm>
            <a:off x="4205973" y="2499360"/>
            <a:ext cx="937527" cy="673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82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47F0C480-6E76-6D5F-44E4-8788FD32F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16;p2">
            <a:extLst>
              <a:ext uri="{FF2B5EF4-FFF2-40B4-BE49-F238E27FC236}">
                <a16:creationId xmlns:a16="http://schemas.microsoft.com/office/drawing/2014/main" id="{E58661CC-5F45-55AA-92FA-31748CEC99B0}"/>
              </a:ext>
            </a:extLst>
          </p:cNvPr>
          <p:cNvSpPr/>
          <p:nvPr/>
        </p:nvSpPr>
        <p:spPr>
          <a:xfrm>
            <a:off x="0" y="-18520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7FBE24E6-4D6A-4449-5F75-E680E11F1C6C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BA926024-0010-E065-D802-987692E08134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54FACC-69DC-4E77-06C8-E2841E44DEB1}"/>
              </a:ext>
            </a:extLst>
          </p:cNvPr>
          <p:cNvSpPr txBox="1"/>
          <p:nvPr/>
        </p:nvSpPr>
        <p:spPr>
          <a:xfrm>
            <a:off x="1106168" y="484671"/>
            <a:ext cx="94851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PRINCIPAUX LIVRABLES DU PROJET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5ED51816-488E-F4F1-0B51-30F4F50F25A4}"/>
              </a:ext>
            </a:extLst>
          </p:cNvPr>
          <p:cNvGrpSpPr/>
          <p:nvPr/>
        </p:nvGrpSpPr>
        <p:grpSpPr>
          <a:xfrm>
            <a:off x="1226348" y="1482851"/>
            <a:ext cx="11948615" cy="7071309"/>
            <a:chOff x="1667387" y="1795815"/>
            <a:chExt cx="11948615" cy="7071309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205E19E6-6240-B113-4E49-99FA0232104B}"/>
                </a:ext>
              </a:extLst>
            </p:cNvPr>
            <p:cNvSpPr txBox="1"/>
            <p:nvPr/>
          </p:nvSpPr>
          <p:spPr>
            <a:xfrm>
              <a:off x="1831018" y="1795815"/>
              <a:ext cx="10621046" cy="18819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s-ES" sz="20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MODÈLE DE DURABILITÉ SIMPLIFIÉ (SSMA)</a:t>
              </a:r>
              <a:endPara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s-ES" sz="20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 DE RECOMMANDATION IA (AIRET)</a:t>
              </a:r>
              <a:endPara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s-ES" sz="20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FORMATION CONJOINTE DES MENTORS</a:t>
              </a:r>
              <a:endPara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s-ES" sz="20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MISE EN ŒUVRE PILOTE</a:t>
              </a:r>
              <a:endParaRPr lang="es-ES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423C0AB-94A5-FB80-5C34-4D6CBE7E2D40}"/>
                </a:ext>
              </a:extLst>
            </p:cNvPr>
            <p:cNvSpPr txBox="1"/>
            <p:nvPr/>
          </p:nvSpPr>
          <p:spPr>
            <a:xfrm>
              <a:off x="1667387" y="3543915"/>
              <a:ext cx="11948615" cy="2534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Plateforme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d’intelligence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artificielle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qui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fournit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recommandations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personnalisées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une base de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données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bonnes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pratiques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 PME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appliquent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 SSMA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avec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soutien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d’AIRET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en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fournissant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données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réelles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Programme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formation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registre de 56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mentors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transfrontaliers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certifiés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en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durabilité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Outil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convivial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avec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critères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des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indicateurs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des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lignes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directrices de mise en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œuvre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pour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les PME de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l’hébergement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FF3BA8C2-47FC-0640-D753-6B8F5ECDFC7C}"/>
                </a:ext>
              </a:extLst>
            </p:cNvPr>
            <p:cNvSpPr txBox="1"/>
            <p:nvPr/>
          </p:nvSpPr>
          <p:spPr>
            <a:xfrm>
              <a:off x="1829311" y="6620932"/>
              <a:ext cx="10708477" cy="958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None/>
              </a:pPr>
              <a:r>
                <a:rPr lang="es-ES" sz="20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FEUILLE DE ROUTE DES RECOMMANDATIONS POLITIQUES</a:t>
              </a:r>
            </a:p>
            <a:p>
              <a:pPr>
                <a:lnSpc>
                  <a:spcPct val="150000"/>
                </a:lnSpc>
                <a:buNone/>
              </a:pPr>
              <a:r>
                <a:rPr lang="es-ES" sz="2000" b="1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RÉSEAU ET PLATEFORME SMAC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F120130A-9914-E5E0-9B1C-D3BAEF78A59B}"/>
                </a:ext>
              </a:extLst>
            </p:cNvPr>
            <p:cNvSpPr txBox="1"/>
            <p:nvPr/>
          </p:nvSpPr>
          <p:spPr>
            <a:xfrm>
              <a:off x="1829312" y="7579592"/>
              <a:ext cx="11786690" cy="12875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buNone/>
              </a:pP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Orientations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pour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14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autorités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publiques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afin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d’intégrer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durabilité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les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politiques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lnSpc>
                  <a:spcPct val="150000"/>
                </a:lnSpc>
                <a:buNone/>
              </a:pP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Réseau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transfrontalier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plateforme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OER-LLAB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pour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l’apprentissage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continu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et </a:t>
              </a:r>
              <a:r>
                <a:rPr lang="es-ES" sz="18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l’innovation</a:t>
              </a:r>
              <a:r>
                <a: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lnSpc>
                  <a:spcPct val="150000"/>
                </a:lnSpc>
                <a:buNone/>
              </a:pPr>
              <a:r>
                <a:rPr lang="fr-FR" altLang="fr-FR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Cette version conserve exactement la même structure et le même nombre de lignes que la diapositive originale.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BE8B1FB8-688B-3704-0A00-75368A868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8272" y="456117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49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F77155AD-5C85-99EB-9942-AF2A7DB53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16;p2">
            <a:extLst>
              <a:ext uri="{FF2B5EF4-FFF2-40B4-BE49-F238E27FC236}">
                <a16:creationId xmlns:a16="http://schemas.microsoft.com/office/drawing/2014/main" id="{92BD1364-C9C1-5A51-D6D6-5AAE61CFA92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5C4D9672-E29A-46B0-050D-DC2A2DB0D142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36" name="Google Shape;136;p5">
            <a:extLst>
              <a:ext uri="{FF2B5EF4-FFF2-40B4-BE49-F238E27FC236}">
                <a16:creationId xmlns:a16="http://schemas.microsoft.com/office/drawing/2014/main" id="{3A139FEE-EA4E-D06B-F7CD-A5C11D06D2F9}"/>
              </a:ext>
            </a:extLst>
          </p:cNvPr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2E0A10C-9E51-D201-AB09-EDCA2BCDF064}"/>
              </a:ext>
            </a:extLst>
          </p:cNvPr>
          <p:cNvSpPr txBox="1"/>
          <p:nvPr/>
        </p:nvSpPr>
        <p:spPr>
          <a:xfrm>
            <a:off x="1314366" y="1330427"/>
            <a:ext cx="9455726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5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BÉNÉFICIE DE SMAC ?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F8518705-E750-4A04-7972-D4737FE069F1}"/>
              </a:ext>
            </a:extLst>
          </p:cNvPr>
          <p:cNvGrpSpPr/>
          <p:nvPr/>
        </p:nvGrpSpPr>
        <p:grpSpPr>
          <a:xfrm>
            <a:off x="3478372" y="2503560"/>
            <a:ext cx="9457898" cy="6916365"/>
            <a:chOff x="3691475" y="2362426"/>
            <a:chExt cx="9457898" cy="6916365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956C50CE-1B62-BBF7-990D-1592CDBE1627}"/>
                </a:ext>
              </a:extLst>
            </p:cNvPr>
            <p:cNvGrpSpPr/>
            <p:nvPr/>
          </p:nvGrpSpPr>
          <p:grpSpPr>
            <a:xfrm>
              <a:off x="3691475" y="2362426"/>
              <a:ext cx="9457898" cy="6608589"/>
              <a:chOff x="3691475" y="2362426"/>
              <a:chExt cx="9457898" cy="6608589"/>
            </a:xfrm>
          </p:grpSpPr>
          <p:grpSp>
            <p:nvGrpSpPr>
              <p:cNvPr id="27" name="Grupo 26">
                <a:extLst>
                  <a:ext uri="{FF2B5EF4-FFF2-40B4-BE49-F238E27FC236}">
                    <a16:creationId xmlns:a16="http://schemas.microsoft.com/office/drawing/2014/main" id="{F433A28D-9067-7E8B-D702-561F8A080A21}"/>
                  </a:ext>
                </a:extLst>
              </p:cNvPr>
              <p:cNvGrpSpPr/>
              <p:nvPr/>
            </p:nvGrpSpPr>
            <p:grpSpPr>
              <a:xfrm>
                <a:off x="3691475" y="2362426"/>
                <a:ext cx="9457898" cy="6078701"/>
                <a:chOff x="2722728" y="3026041"/>
                <a:chExt cx="9457898" cy="6078701"/>
              </a:xfrm>
            </p:grpSpPr>
            <p:sp>
              <p:nvSpPr>
                <p:cNvPr id="4" name="CuadroTexto 3">
                  <a:extLst>
                    <a:ext uri="{FF2B5EF4-FFF2-40B4-BE49-F238E27FC236}">
                      <a16:creationId xmlns:a16="http://schemas.microsoft.com/office/drawing/2014/main" id="{C7BFBACC-847A-E59C-F8C4-98113F943BFB}"/>
                    </a:ext>
                  </a:extLst>
                </p:cNvPr>
                <p:cNvSpPr txBox="1"/>
                <p:nvPr/>
              </p:nvSpPr>
              <p:spPr>
                <a:xfrm>
                  <a:off x="2722728" y="3026041"/>
                  <a:ext cx="945789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800" b="1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PETITES ET MOYENNES ENTREPRISES D’HÉBERGEMENT</a:t>
                  </a:r>
                  <a:endParaRPr lang="es-ES" sz="18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CuadroTexto 7">
                  <a:extLst>
                    <a:ext uri="{FF2B5EF4-FFF2-40B4-BE49-F238E27FC236}">
                      <a16:creationId xmlns:a16="http://schemas.microsoft.com/office/drawing/2014/main" id="{9D39ACF3-22B9-A245-54B5-D43B6C5FF832}"/>
                    </a:ext>
                  </a:extLst>
                </p:cNvPr>
                <p:cNvSpPr txBox="1"/>
                <p:nvPr/>
              </p:nvSpPr>
              <p:spPr>
                <a:xfrm>
                  <a:off x="2722728" y="3333818"/>
                  <a:ext cx="9457898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Compétitivité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accrue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réduction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des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coûts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d’exploitation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accès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à de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nouveaux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marchés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amélioration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 la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réputation</a:t>
                  </a:r>
                  <a:endParaRPr lang="es-ES" sz="16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CuadroTexto 11">
                  <a:extLst>
                    <a:ext uri="{FF2B5EF4-FFF2-40B4-BE49-F238E27FC236}">
                      <a16:creationId xmlns:a16="http://schemas.microsoft.com/office/drawing/2014/main" id="{215A37EB-8A81-6E55-3FE8-22C52C9E8D7B}"/>
                    </a:ext>
                  </a:extLst>
                </p:cNvPr>
                <p:cNvSpPr txBox="1"/>
                <p:nvPr/>
              </p:nvSpPr>
              <p:spPr>
                <a:xfrm>
                  <a:off x="2722728" y="4288471"/>
                  <a:ext cx="945789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buNone/>
                  </a:pPr>
                  <a:r>
                    <a:rPr lang="es-ES" sz="1800" b="1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EMPLOYÉS</a:t>
                  </a:r>
                </a:p>
              </p:txBody>
            </p:sp>
            <p:sp>
              <p:nvSpPr>
                <p:cNvPr id="14" name="CuadroTexto 13">
                  <a:extLst>
                    <a:ext uri="{FF2B5EF4-FFF2-40B4-BE49-F238E27FC236}">
                      <a16:creationId xmlns:a16="http://schemas.microsoft.com/office/drawing/2014/main" id="{F849C498-E0E1-87D4-FB75-CFD22F0FB045}"/>
                    </a:ext>
                  </a:extLst>
                </p:cNvPr>
                <p:cNvSpPr txBox="1"/>
                <p:nvPr/>
              </p:nvSpPr>
              <p:spPr>
                <a:xfrm>
                  <a:off x="2722728" y="4582209"/>
                  <a:ext cx="9457898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Amélioration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des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conditions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travail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sécurité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l’emploi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développement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professionnel</a:t>
                  </a:r>
                  <a:endParaRPr lang="es-ES" sz="16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CuadroTexto 15">
                  <a:extLst>
                    <a:ext uri="{FF2B5EF4-FFF2-40B4-BE49-F238E27FC236}">
                      <a16:creationId xmlns:a16="http://schemas.microsoft.com/office/drawing/2014/main" id="{4C7EB304-03FA-68D3-0C81-F3E4CD65BC71}"/>
                    </a:ext>
                  </a:extLst>
                </p:cNvPr>
                <p:cNvSpPr txBox="1"/>
                <p:nvPr/>
              </p:nvSpPr>
              <p:spPr>
                <a:xfrm>
                  <a:off x="2722728" y="5550903"/>
                  <a:ext cx="945789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800" b="1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TOURISTES ET VISITEURS</a:t>
                  </a:r>
                  <a:endParaRPr lang="es-ES" sz="18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CuadroTexto 17">
                  <a:extLst>
                    <a:ext uri="{FF2B5EF4-FFF2-40B4-BE49-F238E27FC236}">
                      <a16:creationId xmlns:a16="http://schemas.microsoft.com/office/drawing/2014/main" id="{772B154C-18AD-0F21-FA08-98FC15C95356}"/>
                    </a:ext>
                  </a:extLst>
                </p:cNvPr>
                <p:cNvSpPr txBox="1"/>
                <p:nvPr/>
              </p:nvSpPr>
              <p:spPr>
                <a:xfrm>
                  <a:off x="2722728" y="5858680"/>
                  <a:ext cx="9457898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Choix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d’hébergement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durable,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amélioration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l’expérience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sensibilisation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aux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questions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environnementales</a:t>
                  </a:r>
                  <a:endParaRPr lang="es-ES" sz="16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CuadroTexto 19">
                  <a:extLst>
                    <a:ext uri="{FF2B5EF4-FFF2-40B4-BE49-F238E27FC236}">
                      <a16:creationId xmlns:a16="http://schemas.microsoft.com/office/drawing/2014/main" id="{8CDCA9DB-8E67-32B8-C85B-BDD46950B22A}"/>
                    </a:ext>
                  </a:extLst>
                </p:cNvPr>
                <p:cNvSpPr txBox="1"/>
                <p:nvPr/>
              </p:nvSpPr>
              <p:spPr>
                <a:xfrm>
                  <a:off x="2722728" y="6953183"/>
                  <a:ext cx="945789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800" b="1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DÉCIDEURS POLITIQUES</a:t>
                  </a:r>
                  <a:endParaRPr lang="es-ES" sz="18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CuadroTexto 21">
                  <a:extLst>
                    <a:ext uri="{FF2B5EF4-FFF2-40B4-BE49-F238E27FC236}">
                      <a16:creationId xmlns:a16="http://schemas.microsoft.com/office/drawing/2014/main" id="{103031F0-AE9C-0BDC-003D-A5E71797F913}"/>
                    </a:ext>
                  </a:extLst>
                </p:cNvPr>
                <p:cNvSpPr txBox="1"/>
                <p:nvPr/>
              </p:nvSpPr>
              <p:spPr>
                <a:xfrm>
                  <a:off x="2722728" y="7260960"/>
                  <a:ext cx="9457898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Base de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données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pour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l’élaboration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des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politiques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actions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coordonnées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amélioration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 la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gouvernance</a:t>
                  </a:r>
                  <a:endParaRPr lang="es-ES" sz="16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CuadroTexto 23">
                  <a:extLst>
                    <a:ext uri="{FF2B5EF4-FFF2-40B4-BE49-F238E27FC236}">
                      <a16:creationId xmlns:a16="http://schemas.microsoft.com/office/drawing/2014/main" id="{77457389-FFB5-EFFB-735B-54C17C2F3EEB}"/>
                    </a:ext>
                  </a:extLst>
                </p:cNvPr>
                <p:cNvSpPr txBox="1"/>
                <p:nvPr/>
              </p:nvSpPr>
              <p:spPr>
                <a:xfrm>
                  <a:off x="2722728" y="8212190"/>
                  <a:ext cx="945789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s-ES" sz="1800" b="1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COMMUNAUTÉS LOCALES</a:t>
                  </a:r>
                  <a:endParaRPr lang="es-ES" sz="18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CuadroTexto 25">
                  <a:extLst>
                    <a:ext uri="{FF2B5EF4-FFF2-40B4-BE49-F238E27FC236}">
                      <a16:creationId xmlns:a16="http://schemas.microsoft.com/office/drawing/2014/main" id="{7690780F-7708-8683-A8A7-0B0084855FDC}"/>
                    </a:ext>
                  </a:extLst>
                </p:cNvPr>
                <p:cNvSpPr txBox="1"/>
                <p:nvPr/>
              </p:nvSpPr>
              <p:spPr>
                <a:xfrm>
                  <a:off x="2722728" y="8519967"/>
                  <a:ext cx="9457898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Réduction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des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impacts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négatifs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du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tourisme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opportunités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économiques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,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préservation</a:t>
                  </a:r>
                  <a:r>
                    <a:rPr lang="es-ES" sz="1600" dirty="0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de </a:t>
                  </a:r>
                  <a:r>
                    <a:rPr lang="es-ES" sz="1600" dirty="0" err="1">
                      <a:solidFill>
                        <a:schemeClr val="bg2">
                          <a:lumMod val="7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l’environnement</a:t>
                  </a:r>
                  <a:endParaRPr lang="es-ES" sz="1600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BE06EECC-DBB3-F0C8-8183-98E91A5D64E5}"/>
                  </a:ext>
                </a:extLst>
              </p:cNvPr>
              <p:cNvSpPr txBox="1"/>
              <p:nvPr/>
            </p:nvSpPr>
            <p:spPr>
              <a:xfrm>
                <a:off x="3691475" y="8601683"/>
                <a:ext cx="945789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s-ES" sz="1800" b="1" dirty="0">
                    <a:solidFill>
                      <a:schemeClr val="bg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INSTITUTIONS DE RECHERCHE</a:t>
                </a:r>
                <a:endParaRPr lang="es-ES" sz="18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1B26B07B-BDCF-59EF-015E-F302F5459850}"/>
                </a:ext>
              </a:extLst>
            </p:cNvPr>
            <p:cNvSpPr txBox="1"/>
            <p:nvPr/>
          </p:nvSpPr>
          <p:spPr>
            <a:xfrm>
              <a:off x="3691475" y="8940237"/>
              <a:ext cx="945789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s-ES" sz="16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Opportunités</a:t>
              </a:r>
              <a:r>
                <a:rPr lang="es-ES" sz="1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s-ES" sz="16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recherche</a:t>
              </a:r>
              <a:r>
                <a:rPr lang="es-ES" sz="1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16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échange</a:t>
              </a:r>
              <a:r>
                <a:rPr lang="es-ES" sz="1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 </a:t>
              </a:r>
              <a:r>
                <a:rPr lang="es-ES" sz="16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connaissances</a:t>
              </a:r>
              <a:r>
                <a:rPr lang="es-ES" sz="1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s-ES" sz="16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renforcement</a:t>
              </a:r>
              <a:r>
                <a:rPr lang="es-ES" sz="1600" dirty="0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des </a:t>
              </a:r>
              <a:r>
                <a:rPr lang="es-ES" sz="1600" dirty="0" err="1">
                  <a:solidFill>
                    <a:schemeClr val="bg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capacités</a:t>
              </a:r>
              <a:endParaRPr lang="es-ES" sz="16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3B00DD8D-02E5-53A7-C79C-2F196F8725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43475" y="3456205"/>
            <a:ext cx="3677857" cy="509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91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>
          <a:extLst>
            <a:ext uri="{FF2B5EF4-FFF2-40B4-BE49-F238E27FC236}">
              <a16:creationId xmlns:a16="http://schemas.microsoft.com/office/drawing/2014/main" id="{12D65704-3296-C43E-600B-5C72F5CF5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6;p2">
            <a:extLst>
              <a:ext uri="{FF2B5EF4-FFF2-40B4-BE49-F238E27FC236}">
                <a16:creationId xmlns:a16="http://schemas.microsoft.com/office/drawing/2014/main" id="{B06499B5-3561-C7CC-B447-6034CE3D6179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5" name="Google Shape;125;p3">
            <a:extLst>
              <a:ext uri="{FF2B5EF4-FFF2-40B4-BE49-F238E27FC236}">
                <a16:creationId xmlns:a16="http://schemas.microsoft.com/office/drawing/2014/main" id="{DDCAF8AA-0C1A-7C92-09B3-CA74187EDC64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6" name="Google Shape;126;p3">
            <a:extLst>
              <a:ext uri="{FF2B5EF4-FFF2-40B4-BE49-F238E27FC236}">
                <a16:creationId xmlns:a16="http://schemas.microsoft.com/office/drawing/2014/main" id="{1ED8F129-1282-36E6-9646-3BD556C2EE34}"/>
              </a:ext>
            </a:extLst>
          </p:cNvPr>
          <p:cNvSpPr/>
          <p:nvPr/>
        </p:nvSpPr>
        <p:spPr>
          <a:xfrm>
            <a:off x="16156563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88E57FF-5666-7A7F-3DAF-E3500BB73DA7}"/>
              </a:ext>
            </a:extLst>
          </p:cNvPr>
          <p:cNvSpPr txBox="1"/>
          <p:nvPr/>
        </p:nvSpPr>
        <p:spPr>
          <a:xfrm>
            <a:off x="1782443" y="1486213"/>
            <a:ext cx="94851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ATTENDU ET INDICATEURS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CAE2052-397A-3488-6F27-1855905D0693}"/>
              </a:ext>
            </a:extLst>
          </p:cNvPr>
          <p:cNvSpPr txBox="1"/>
          <p:nvPr/>
        </p:nvSpPr>
        <p:spPr>
          <a:xfrm>
            <a:off x="2453453" y="6593925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5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PRINCIPAUX RÉSULTATS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200D82-A4BB-430E-4744-A5BE50B9619E}"/>
              </a:ext>
            </a:extLst>
          </p:cNvPr>
          <p:cNvSpPr txBox="1"/>
          <p:nvPr/>
        </p:nvSpPr>
        <p:spPr>
          <a:xfrm>
            <a:off x="2453452" y="7293537"/>
            <a:ext cx="1258334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Réduction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30 % de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l’empreinte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environnementale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PME participantes.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Registre de 56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formés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durabilité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transfrontalier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solide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transfert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connaissances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l’innovation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Contribution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politique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recommandations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spécifiques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autorités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publiques.</a:t>
            </a:r>
          </a:p>
          <a:p>
            <a:pPr algn="just"/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None/>
            </a:pP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contribue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directement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l’Objectif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Spécifique</a:t>
            </a:r>
            <a:r>
              <a:rPr lang="es-ES" sz="18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8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RSO1.3 : </a:t>
            </a:r>
            <a:r>
              <a:rPr lang="es-ES" sz="18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Renforcer</a:t>
            </a:r>
            <a:r>
              <a:rPr lang="es-ES" sz="18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s-ES" sz="18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croissance</a:t>
            </a:r>
            <a:r>
              <a:rPr lang="es-ES" sz="18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durable et la </a:t>
            </a:r>
            <a:r>
              <a:rPr lang="es-ES" sz="1800" b="1" dirty="0" err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compétitivité</a:t>
            </a:r>
            <a:r>
              <a:rPr lang="es-ES" sz="1800" b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PME.</a:t>
            </a:r>
            <a:endParaRPr lang="es-ES" sz="1800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48057D2-3373-FD4A-14A0-39ED700429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1394" y="2362426"/>
            <a:ext cx="7240116" cy="407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53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922</Words>
  <Application>Microsoft Office PowerPoint</Application>
  <PresentationFormat>Personalizado</PresentationFormat>
  <Paragraphs>117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Calibri</vt:lpstr>
      <vt:lpstr>Poppins Medium</vt:lpstr>
      <vt:lpstr>Arial</vt:lpstr>
      <vt:lpstr>Poppins SemiBold</vt:lpstr>
      <vt:lpstr>Poppins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 Soler</dc:creator>
  <cp:lastModifiedBy>Estela Delgado</cp:lastModifiedBy>
  <cp:revision>9</cp:revision>
  <dcterms:created xsi:type="dcterms:W3CDTF">2006-08-16T00:00:00Z</dcterms:created>
  <dcterms:modified xsi:type="dcterms:W3CDTF">2026-06-11T15:12:40Z</dcterms:modified>
</cp:coreProperties>
</file>