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65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8288000" cy="10287000"/>
  <p:notesSz cx="6858000" cy="9144000"/>
  <p:embeddedFontLst>
    <p:embeddedFont>
      <p:font typeface="Arial Bold" panose="020B0604020202020204" charset="0"/>
      <p:regular r:id="rId11"/>
    </p:embeddedFont>
    <p:embeddedFont>
      <p:font typeface="Arial Italics" panose="020B0604020202020204" charset="0"/>
      <p:regular r:id="rId12"/>
    </p:embeddedFont>
    <p:embeddedFont>
      <p:font typeface="Calibri" panose="020F0502020204030204" pitchFamily="34" charset="0"/>
      <p:regular r:id="rId13"/>
      <p:bold r:id="rId14"/>
      <p:italic r:id="rId15"/>
      <p:boldItalic r:id="rId16"/>
    </p:embeddedFont>
    <p:embeddedFont>
      <p:font typeface="Poppins" panose="00000500000000000000" pitchFamily="2" charset="0"/>
      <p:regular r:id="rId17"/>
    </p:embeddedFont>
    <p:embeddedFont>
      <p:font typeface="Poppins Bold" panose="00000800000000000000" charset="0"/>
      <p:regular r:id="rId18"/>
    </p:embeddedFont>
    <p:embeddedFont>
      <p:font typeface="Poppins Medium Italics" panose="020B0604020202020204" charset="0"/>
      <p:regular r:id="rId1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41" d="100"/>
          <a:sy n="41" d="100"/>
        </p:scale>
        <p:origin x="820" y="4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" Type="http://schemas.openxmlformats.org/officeDocument/2006/relationships/slide" Target="slides/slide1.xml"/><Relationship Id="rId16" Type="http://schemas.openxmlformats.org/officeDocument/2006/relationships/font" Target="fonts/font6.fntdata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9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sv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svg"/><Relationship Id="rId3" Type="http://schemas.openxmlformats.org/officeDocument/2006/relationships/image" Target="../media/image2.png"/><Relationship Id="rId7" Type="http://schemas.openxmlformats.org/officeDocument/2006/relationships/image" Target="../media/image25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svg"/><Relationship Id="rId5" Type="http://schemas.openxmlformats.org/officeDocument/2006/relationships/image" Target="../media/image23.png"/><Relationship Id="rId10" Type="http://schemas.openxmlformats.org/officeDocument/2006/relationships/image" Target="../media/image28.svg"/><Relationship Id="rId4" Type="http://schemas.openxmlformats.org/officeDocument/2006/relationships/image" Target="../media/image22.png"/><Relationship Id="rId9" Type="http://schemas.openxmlformats.org/officeDocument/2006/relationships/image" Target="../media/image2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svg"/><Relationship Id="rId3" Type="http://schemas.openxmlformats.org/officeDocument/2006/relationships/image" Target="../media/image2.png"/><Relationship Id="rId7" Type="http://schemas.openxmlformats.org/officeDocument/2006/relationships/image" Target="../media/image31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svg"/><Relationship Id="rId5" Type="http://schemas.openxmlformats.org/officeDocument/2006/relationships/image" Target="../media/image29.png"/><Relationship Id="rId4" Type="http://schemas.openxmlformats.org/officeDocument/2006/relationships/image" Target="../media/image1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svg"/><Relationship Id="rId13" Type="http://schemas.openxmlformats.org/officeDocument/2006/relationships/image" Target="../media/image41.png"/><Relationship Id="rId18" Type="http://schemas.openxmlformats.org/officeDocument/2006/relationships/image" Target="../media/image46.svg"/><Relationship Id="rId3" Type="http://schemas.openxmlformats.org/officeDocument/2006/relationships/image" Target="../media/image2.png"/><Relationship Id="rId7" Type="http://schemas.openxmlformats.org/officeDocument/2006/relationships/image" Target="../media/image35.png"/><Relationship Id="rId12" Type="http://schemas.openxmlformats.org/officeDocument/2006/relationships/image" Target="../media/image40.svg"/><Relationship Id="rId17" Type="http://schemas.openxmlformats.org/officeDocument/2006/relationships/image" Target="../media/image45.png"/><Relationship Id="rId2" Type="http://schemas.openxmlformats.org/officeDocument/2006/relationships/image" Target="../media/image17.png"/><Relationship Id="rId16" Type="http://schemas.openxmlformats.org/officeDocument/2006/relationships/image" Target="../media/image44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svg"/><Relationship Id="rId11" Type="http://schemas.openxmlformats.org/officeDocument/2006/relationships/image" Target="../media/image39.png"/><Relationship Id="rId5" Type="http://schemas.openxmlformats.org/officeDocument/2006/relationships/image" Target="../media/image33.png"/><Relationship Id="rId15" Type="http://schemas.openxmlformats.org/officeDocument/2006/relationships/image" Target="../media/image43.png"/><Relationship Id="rId10" Type="http://schemas.openxmlformats.org/officeDocument/2006/relationships/image" Target="../media/image38.svg"/><Relationship Id="rId4" Type="http://schemas.openxmlformats.org/officeDocument/2006/relationships/image" Target="../media/image18.png"/><Relationship Id="rId9" Type="http://schemas.openxmlformats.org/officeDocument/2006/relationships/image" Target="../media/image37.png"/><Relationship Id="rId14" Type="http://schemas.openxmlformats.org/officeDocument/2006/relationships/image" Target="../media/image42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13" Type="http://schemas.openxmlformats.org/officeDocument/2006/relationships/image" Target="../media/image55.png"/><Relationship Id="rId18" Type="http://schemas.openxmlformats.org/officeDocument/2006/relationships/image" Target="../media/image60.png"/><Relationship Id="rId3" Type="http://schemas.openxmlformats.org/officeDocument/2006/relationships/image" Target="../media/image2.png"/><Relationship Id="rId21" Type="http://schemas.openxmlformats.org/officeDocument/2006/relationships/image" Target="../media/image63.svg"/><Relationship Id="rId7" Type="http://schemas.openxmlformats.org/officeDocument/2006/relationships/image" Target="../media/image49.svg"/><Relationship Id="rId12" Type="http://schemas.openxmlformats.org/officeDocument/2006/relationships/image" Target="../media/image54.svg"/><Relationship Id="rId17" Type="http://schemas.openxmlformats.org/officeDocument/2006/relationships/image" Target="../media/image59.svg"/><Relationship Id="rId2" Type="http://schemas.openxmlformats.org/officeDocument/2006/relationships/image" Target="../media/image17.png"/><Relationship Id="rId16" Type="http://schemas.openxmlformats.org/officeDocument/2006/relationships/image" Target="../media/image58.png"/><Relationship Id="rId20" Type="http://schemas.openxmlformats.org/officeDocument/2006/relationships/image" Target="../media/image6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png"/><Relationship Id="rId11" Type="http://schemas.openxmlformats.org/officeDocument/2006/relationships/image" Target="../media/image53.png"/><Relationship Id="rId5" Type="http://schemas.openxmlformats.org/officeDocument/2006/relationships/image" Target="../media/image47.png"/><Relationship Id="rId15" Type="http://schemas.openxmlformats.org/officeDocument/2006/relationships/image" Target="../media/image57.png"/><Relationship Id="rId23" Type="http://schemas.openxmlformats.org/officeDocument/2006/relationships/image" Target="../media/image30.svg"/><Relationship Id="rId10" Type="http://schemas.openxmlformats.org/officeDocument/2006/relationships/image" Target="../media/image52.svg"/><Relationship Id="rId19" Type="http://schemas.openxmlformats.org/officeDocument/2006/relationships/image" Target="../media/image61.svg"/><Relationship Id="rId4" Type="http://schemas.openxmlformats.org/officeDocument/2006/relationships/image" Target="../media/image18.png"/><Relationship Id="rId9" Type="http://schemas.openxmlformats.org/officeDocument/2006/relationships/image" Target="../media/image51.png"/><Relationship Id="rId14" Type="http://schemas.openxmlformats.org/officeDocument/2006/relationships/image" Target="../media/image56.svg"/><Relationship Id="rId22" Type="http://schemas.openxmlformats.org/officeDocument/2006/relationships/image" Target="../media/image29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svg"/><Relationship Id="rId13" Type="http://schemas.openxmlformats.org/officeDocument/2006/relationships/image" Target="../media/image72.png"/><Relationship Id="rId18" Type="http://schemas.openxmlformats.org/officeDocument/2006/relationships/image" Target="../media/image77.svg"/><Relationship Id="rId3" Type="http://schemas.openxmlformats.org/officeDocument/2006/relationships/image" Target="../media/image2.png"/><Relationship Id="rId21" Type="http://schemas.openxmlformats.org/officeDocument/2006/relationships/image" Target="../media/image78.png"/><Relationship Id="rId7" Type="http://schemas.openxmlformats.org/officeDocument/2006/relationships/image" Target="../media/image66.png"/><Relationship Id="rId12" Type="http://schemas.openxmlformats.org/officeDocument/2006/relationships/image" Target="../media/image71.svg"/><Relationship Id="rId17" Type="http://schemas.openxmlformats.org/officeDocument/2006/relationships/image" Target="../media/image76.png"/><Relationship Id="rId2" Type="http://schemas.openxmlformats.org/officeDocument/2006/relationships/image" Target="../media/image17.png"/><Relationship Id="rId16" Type="http://schemas.openxmlformats.org/officeDocument/2006/relationships/image" Target="../media/image75.svg"/><Relationship Id="rId20" Type="http://schemas.openxmlformats.org/officeDocument/2006/relationships/image" Target="../media/image30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5.svg"/><Relationship Id="rId11" Type="http://schemas.openxmlformats.org/officeDocument/2006/relationships/image" Target="../media/image70.png"/><Relationship Id="rId5" Type="http://schemas.openxmlformats.org/officeDocument/2006/relationships/image" Target="../media/image64.png"/><Relationship Id="rId15" Type="http://schemas.openxmlformats.org/officeDocument/2006/relationships/image" Target="../media/image74.png"/><Relationship Id="rId10" Type="http://schemas.openxmlformats.org/officeDocument/2006/relationships/image" Target="../media/image69.svg"/><Relationship Id="rId19" Type="http://schemas.openxmlformats.org/officeDocument/2006/relationships/image" Target="../media/image29.png"/><Relationship Id="rId4" Type="http://schemas.openxmlformats.org/officeDocument/2006/relationships/image" Target="../media/image18.png"/><Relationship Id="rId9" Type="http://schemas.openxmlformats.org/officeDocument/2006/relationships/image" Target="../media/image68.png"/><Relationship Id="rId14" Type="http://schemas.openxmlformats.org/officeDocument/2006/relationships/image" Target="../media/image73.svg"/><Relationship Id="rId22" Type="http://schemas.openxmlformats.org/officeDocument/2006/relationships/image" Target="../media/image79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0.png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83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2.png"/><Relationship Id="rId5" Type="http://schemas.openxmlformats.org/officeDocument/2006/relationships/image" Target="../media/image81.jpeg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0287000"/>
            <a:chOff x="0" y="0"/>
            <a:chExt cx="24384000" cy="13716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84000" cy="13716000"/>
            </a:xfrm>
            <a:custGeom>
              <a:avLst/>
              <a:gdLst/>
              <a:ahLst/>
              <a:cxnLst/>
              <a:rect l="l" t="t" r="r" b="b"/>
              <a:pathLst>
                <a:path w="24384000" h="13716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35000"/>
              </a:blip>
              <a:stretch>
                <a:fillRect l="-44" r="-44"/>
              </a:stretch>
            </a:blipFill>
          </p:spPr>
          <p:txBody>
            <a:bodyPr/>
            <a:lstStyle/>
            <a:p>
              <a:endParaRPr lang="es-ES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7223408" y="229067"/>
            <a:ext cx="3841194" cy="2560796"/>
            <a:chOff x="0" y="0"/>
            <a:chExt cx="5121592" cy="3414395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5121529" cy="3414395"/>
            </a:xfrm>
            <a:custGeom>
              <a:avLst/>
              <a:gdLst/>
              <a:ahLst/>
              <a:cxnLst/>
              <a:rect l="l" t="t" r="r" b="b"/>
              <a:pathLst>
                <a:path w="5121529" h="3414395">
                  <a:moveTo>
                    <a:pt x="0" y="0"/>
                  </a:moveTo>
                  <a:lnTo>
                    <a:pt x="5121529" y="0"/>
                  </a:lnTo>
                  <a:lnTo>
                    <a:pt x="5121529" y="3414395"/>
                  </a:lnTo>
                  <a:lnTo>
                    <a:pt x="0" y="34143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24999" r="-1" b="-25000"/>
              </a:stretch>
            </a:blipFill>
          </p:spPr>
          <p:txBody>
            <a:bodyPr/>
            <a:lstStyle/>
            <a:p>
              <a:endParaRPr lang="es-ES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-12697" y="4937160"/>
            <a:ext cx="18288000" cy="5349840"/>
            <a:chOff x="0" y="0"/>
            <a:chExt cx="24384000" cy="713312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4384000" cy="7133082"/>
            </a:xfrm>
            <a:custGeom>
              <a:avLst/>
              <a:gdLst/>
              <a:ahLst/>
              <a:cxnLst/>
              <a:rect l="l" t="t" r="r" b="b"/>
              <a:pathLst>
                <a:path w="24384000" h="7133082">
                  <a:moveTo>
                    <a:pt x="0" y="0"/>
                  </a:moveTo>
                  <a:lnTo>
                    <a:pt x="24384000" y="0"/>
                  </a:lnTo>
                  <a:lnTo>
                    <a:pt x="24384000" y="7133082"/>
                  </a:lnTo>
                  <a:lnTo>
                    <a:pt x="0" y="713308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97000"/>
              </a:blip>
              <a:stretch>
                <a:fillRect l="-6517" r="-6517"/>
              </a:stretch>
            </a:blipFill>
          </p:spPr>
          <p:txBody>
            <a:bodyPr/>
            <a:lstStyle/>
            <a:p>
              <a:endParaRPr lang="es-ES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362160" y="8764753"/>
            <a:ext cx="3734581" cy="1260424"/>
            <a:chOff x="0" y="0"/>
            <a:chExt cx="4979441" cy="1680566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4979416" cy="1680591"/>
            </a:xfrm>
            <a:custGeom>
              <a:avLst/>
              <a:gdLst/>
              <a:ahLst/>
              <a:cxnLst/>
              <a:rect l="l" t="t" r="r" b="b"/>
              <a:pathLst>
                <a:path w="4979416" h="1680591">
                  <a:moveTo>
                    <a:pt x="0" y="0"/>
                  </a:moveTo>
                  <a:lnTo>
                    <a:pt x="4979416" y="0"/>
                  </a:lnTo>
                  <a:lnTo>
                    <a:pt x="4979416" y="1680591"/>
                  </a:lnTo>
                  <a:lnTo>
                    <a:pt x="0" y="16805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t="-142" b="-141"/>
              </a:stretch>
            </a:blipFill>
          </p:spPr>
          <p:txBody>
            <a:bodyPr/>
            <a:lstStyle/>
            <a:p>
              <a:endParaRPr lang="es-ES"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3486731" y="8764753"/>
            <a:ext cx="2824734" cy="1260424"/>
            <a:chOff x="0" y="0"/>
            <a:chExt cx="3766312" cy="1680566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3766312" cy="1680591"/>
            </a:xfrm>
            <a:custGeom>
              <a:avLst/>
              <a:gdLst/>
              <a:ahLst/>
              <a:cxnLst/>
              <a:rect l="l" t="t" r="r" b="b"/>
              <a:pathLst>
                <a:path w="3766312" h="1680591">
                  <a:moveTo>
                    <a:pt x="0" y="0"/>
                  </a:moveTo>
                  <a:lnTo>
                    <a:pt x="3766312" y="0"/>
                  </a:lnTo>
                  <a:lnTo>
                    <a:pt x="3766312" y="1680591"/>
                  </a:lnTo>
                  <a:lnTo>
                    <a:pt x="0" y="16805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-15917" r="-15917" b="1"/>
              </a:stretch>
            </a:blipFill>
          </p:spPr>
          <p:txBody>
            <a:bodyPr/>
            <a:lstStyle/>
            <a:p>
              <a:endParaRPr lang="es-ES"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5595309" y="8764753"/>
            <a:ext cx="2824734" cy="1260424"/>
            <a:chOff x="0" y="0"/>
            <a:chExt cx="3766312" cy="1680566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3766312" cy="1680591"/>
            </a:xfrm>
            <a:custGeom>
              <a:avLst/>
              <a:gdLst/>
              <a:ahLst/>
              <a:cxnLst/>
              <a:rect l="l" t="t" r="r" b="b"/>
              <a:pathLst>
                <a:path w="3766312" h="1680591">
                  <a:moveTo>
                    <a:pt x="0" y="0"/>
                  </a:moveTo>
                  <a:lnTo>
                    <a:pt x="3766312" y="0"/>
                  </a:lnTo>
                  <a:lnTo>
                    <a:pt x="3766312" y="1680591"/>
                  </a:lnTo>
                  <a:lnTo>
                    <a:pt x="0" y="16805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-15917" r="-15917" b="1"/>
              </a:stretch>
            </a:blipFill>
          </p:spPr>
          <p:txBody>
            <a:bodyPr/>
            <a:lstStyle/>
            <a:p>
              <a:endParaRPr lang="es-ES"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7293702" y="8764753"/>
            <a:ext cx="2824734" cy="1260424"/>
            <a:chOff x="0" y="0"/>
            <a:chExt cx="3766312" cy="1680566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3766312" cy="1680591"/>
            </a:xfrm>
            <a:custGeom>
              <a:avLst/>
              <a:gdLst/>
              <a:ahLst/>
              <a:cxnLst/>
              <a:rect l="l" t="t" r="r" b="b"/>
              <a:pathLst>
                <a:path w="3766312" h="1680591">
                  <a:moveTo>
                    <a:pt x="0" y="0"/>
                  </a:moveTo>
                  <a:lnTo>
                    <a:pt x="3766312" y="0"/>
                  </a:lnTo>
                  <a:lnTo>
                    <a:pt x="3766312" y="1680591"/>
                  </a:lnTo>
                  <a:lnTo>
                    <a:pt x="0" y="16805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-15917" r="-15917" b="1"/>
              </a:stretch>
            </a:blipFill>
          </p:spPr>
          <p:txBody>
            <a:bodyPr/>
            <a:lstStyle/>
            <a:p>
              <a:endParaRPr lang="es-ES"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8991657" y="8764753"/>
            <a:ext cx="2824734" cy="1260424"/>
            <a:chOff x="0" y="0"/>
            <a:chExt cx="3766312" cy="1680566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3766312" cy="1680591"/>
            </a:xfrm>
            <a:custGeom>
              <a:avLst/>
              <a:gdLst/>
              <a:ahLst/>
              <a:cxnLst/>
              <a:rect l="l" t="t" r="r" b="b"/>
              <a:pathLst>
                <a:path w="3766312" h="1680591">
                  <a:moveTo>
                    <a:pt x="0" y="0"/>
                  </a:moveTo>
                  <a:lnTo>
                    <a:pt x="3766312" y="0"/>
                  </a:lnTo>
                  <a:lnTo>
                    <a:pt x="3766312" y="1680591"/>
                  </a:lnTo>
                  <a:lnTo>
                    <a:pt x="0" y="16805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-15917" r="-15917" b="1"/>
              </a:stretch>
            </a:blipFill>
          </p:spPr>
          <p:txBody>
            <a:bodyPr/>
            <a:lstStyle/>
            <a:p>
              <a:endParaRPr lang="es-ES"/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11017187" y="8764753"/>
            <a:ext cx="2824734" cy="1260424"/>
            <a:chOff x="0" y="0"/>
            <a:chExt cx="3766312" cy="1680566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3766312" cy="1680591"/>
            </a:xfrm>
            <a:custGeom>
              <a:avLst/>
              <a:gdLst/>
              <a:ahLst/>
              <a:cxnLst/>
              <a:rect l="l" t="t" r="r" b="b"/>
              <a:pathLst>
                <a:path w="3766312" h="1680591">
                  <a:moveTo>
                    <a:pt x="0" y="0"/>
                  </a:moveTo>
                  <a:lnTo>
                    <a:pt x="3766312" y="0"/>
                  </a:lnTo>
                  <a:lnTo>
                    <a:pt x="3766312" y="1680591"/>
                  </a:lnTo>
                  <a:lnTo>
                    <a:pt x="0" y="16805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-15917" r="-15917" b="1"/>
              </a:stretch>
            </a:blipFill>
          </p:spPr>
          <p:txBody>
            <a:bodyPr/>
            <a:lstStyle/>
            <a:p>
              <a:endParaRPr lang="es-ES"/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13026523" y="8764753"/>
            <a:ext cx="2824734" cy="1260424"/>
            <a:chOff x="0" y="0"/>
            <a:chExt cx="3766312" cy="1680566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3766312" cy="1680591"/>
            </a:xfrm>
            <a:custGeom>
              <a:avLst/>
              <a:gdLst/>
              <a:ahLst/>
              <a:cxnLst/>
              <a:rect l="l" t="t" r="r" b="b"/>
              <a:pathLst>
                <a:path w="3766312" h="1680591">
                  <a:moveTo>
                    <a:pt x="0" y="0"/>
                  </a:moveTo>
                  <a:lnTo>
                    <a:pt x="3766312" y="0"/>
                  </a:lnTo>
                  <a:lnTo>
                    <a:pt x="3766312" y="1680591"/>
                  </a:lnTo>
                  <a:lnTo>
                    <a:pt x="0" y="16805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-15917" r="-15917" b="1"/>
              </a:stretch>
            </a:blipFill>
          </p:spPr>
          <p:txBody>
            <a:bodyPr/>
            <a:lstStyle/>
            <a:p>
              <a:endParaRPr lang="es-ES"/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14200784" y="8764753"/>
            <a:ext cx="2824734" cy="1260424"/>
            <a:chOff x="0" y="0"/>
            <a:chExt cx="3766312" cy="1680566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3766312" cy="1680591"/>
            </a:xfrm>
            <a:custGeom>
              <a:avLst/>
              <a:gdLst/>
              <a:ahLst/>
              <a:cxnLst/>
              <a:rect l="l" t="t" r="r" b="b"/>
              <a:pathLst>
                <a:path w="3766312" h="1680591">
                  <a:moveTo>
                    <a:pt x="0" y="0"/>
                  </a:moveTo>
                  <a:lnTo>
                    <a:pt x="3766312" y="0"/>
                  </a:lnTo>
                  <a:lnTo>
                    <a:pt x="3766312" y="1680591"/>
                  </a:lnTo>
                  <a:lnTo>
                    <a:pt x="0" y="16805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-15917" r="-15917" b="1"/>
              </a:stretch>
            </a:blipFill>
          </p:spPr>
          <p:txBody>
            <a:bodyPr/>
            <a:lstStyle/>
            <a:p>
              <a:endParaRPr lang="es-ES"/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15110631" y="8764753"/>
            <a:ext cx="2824734" cy="1260424"/>
            <a:chOff x="0" y="0"/>
            <a:chExt cx="3766312" cy="1680566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3766312" cy="1680591"/>
            </a:xfrm>
            <a:custGeom>
              <a:avLst/>
              <a:gdLst/>
              <a:ahLst/>
              <a:cxnLst/>
              <a:rect l="l" t="t" r="r" b="b"/>
              <a:pathLst>
                <a:path w="3766312" h="1680591">
                  <a:moveTo>
                    <a:pt x="0" y="0"/>
                  </a:moveTo>
                  <a:lnTo>
                    <a:pt x="3766312" y="0"/>
                  </a:lnTo>
                  <a:lnTo>
                    <a:pt x="3766312" y="1680591"/>
                  </a:lnTo>
                  <a:lnTo>
                    <a:pt x="0" y="16805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-15917" r="-15917" b="1"/>
              </a:stretch>
            </a:blipFill>
          </p:spPr>
          <p:txBody>
            <a:bodyPr/>
            <a:lstStyle/>
            <a:p>
              <a:endParaRPr lang="es-ES"/>
            </a:p>
          </p:txBody>
        </p:sp>
      </p:grpSp>
      <p:grpSp>
        <p:nvGrpSpPr>
          <p:cNvPr id="26" name="Group 26"/>
          <p:cNvGrpSpPr/>
          <p:nvPr/>
        </p:nvGrpSpPr>
        <p:grpSpPr>
          <a:xfrm>
            <a:off x="16589483" y="8930830"/>
            <a:ext cx="1042454" cy="892312"/>
            <a:chOff x="0" y="0"/>
            <a:chExt cx="1389939" cy="1189749"/>
          </a:xfrm>
        </p:grpSpPr>
        <p:sp>
          <p:nvSpPr>
            <p:cNvPr id="27" name="Freeform 27"/>
            <p:cNvSpPr/>
            <p:nvPr/>
          </p:nvSpPr>
          <p:spPr>
            <a:xfrm>
              <a:off x="0" y="0"/>
              <a:ext cx="1389888" cy="1189736"/>
            </a:xfrm>
            <a:custGeom>
              <a:avLst/>
              <a:gdLst/>
              <a:ahLst/>
              <a:cxnLst/>
              <a:rect l="l" t="t" r="r" b="b"/>
              <a:pathLst>
                <a:path w="1389888" h="1189736">
                  <a:moveTo>
                    <a:pt x="0" y="0"/>
                  </a:moveTo>
                  <a:lnTo>
                    <a:pt x="1389888" y="0"/>
                  </a:lnTo>
                  <a:lnTo>
                    <a:pt x="1389888" y="1189736"/>
                  </a:lnTo>
                  <a:lnTo>
                    <a:pt x="0" y="11897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t="-11" r="-3" b="-11"/>
              </a:stretch>
            </a:blipFill>
          </p:spPr>
          <p:txBody>
            <a:bodyPr/>
            <a:lstStyle/>
            <a:p>
              <a:endParaRPr lang="es-ES"/>
            </a:p>
          </p:txBody>
        </p:sp>
      </p:grpSp>
      <p:grpSp>
        <p:nvGrpSpPr>
          <p:cNvPr id="28" name="Group 28"/>
          <p:cNvGrpSpPr/>
          <p:nvPr/>
        </p:nvGrpSpPr>
        <p:grpSpPr>
          <a:xfrm>
            <a:off x="12240711" y="8884396"/>
            <a:ext cx="1145896" cy="1093280"/>
            <a:chOff x="0" y="0"/>
            <a:chExt cx="1527861" cy="1457706"/>
          </a:xfrm>
        </p:grpSpPr>
        <p:sp>
          <p:nvSpPr>
            <p:cNvPr id="29" name="Freeform 29"/>
            <p:cNvSpPr/>
            <p:nvPr/>
          </p:nvSpPr>
          <p:spPr>
            <a:xfrm>
              <a:off x="0" y="0"/>
              <a:ext cx="1527810" cy="1457706"/>
            </a:xfrm>
            <a:custGeom>
              <a:avLst/>
              <a:gdLst/>
              <a:ahLst/>
              <a:cxnLst/>
              <a:rect l="l" t="t" r="r" b="b"/>
              <a:pathLst>
                <a:path w="1527810" h="1457706">
                  <a:moveTo>
                    <a:pt x="0" y="0"/>
                  </a:moveTo>
                  <a:lnTo>
                    <a:pt x="1527810" y="0"/>
                  </a:lnTo>
                  <a:lnTo>
                    <a:pt x="1527810" y="1457706"/>
                  </a:lnTo>
                  <a:lnTo>
                    <a:pt x="0" y="14577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 t="-69" r="-3" b="-69"/>
              </a:stretch>
            </a:blipFill>
          </p:spPr>
          <p:txBody>
            <a:bodyPr/>
            <a:lstStyle/>
            <a:p>
              <a:endParaRPr lang="es-ES"/>
            </a:p>
          </p:txBody>
        </p:sp>
      </p:grpSp>
      <p:grpSp>
        <p:nvGrpSpPr>
          <p:cNvPr id="30" name="Group 30"/>
          <p:cNvGrpSpPr/>
          <p:nvPr/>
        </p:nvGrpSpPr>
        <p:grpSpPr>
          <a:xfrm>
            <a:off x="13286670" y="8902256"/>
            <a:ext cx="1940033" cy="985409"/>
            <a:chOff x="0" y="0"/>
            <a:chExt cx="2586711" cy="1313878"/>
          </a:xfrm>
        </p:grpSpPr>
        <p:sp>
          <p:nvSpPr>
            <p:cNvPr id="31" name="Freeform 31"/>
            <p:cNvSpPr/>
            <p:nvPr/>
          </p:nvSpPr>
          <p:spPr>
            <a:xfrm>
              <a:off x="0" y="0"/>
              <a:ext cx="2586736" cy="1313942"/>
            </a:xfrm>
            <a:custGeom>
              <a:avLst/>
              <a:gdLst/>
              <a:ahLst/>
              <a:cxnLst/>
              <a:rect l="l" t="t" r="r" b="b"/>
              <a:pathLst>
                <a:path w="2586736" h="1313942">
                  <a:moveTo>
                    <a:pt x="0" y="0"/>
                  </a:moveTo>
                  <a:lnTo>
                    <a:pt x="2586736" y="0"/>
                  </a:lnTo>
                  <a:lnTo>
                    <a:pt x="2586736" y="1313942"/>
                  </a:lnTo>
                  <a:lnTo>
                    <a:pt x="0" y="131394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 b="4"/>
              </a:stretch>
            </a:blipFill>
          </p:spPr>
          <p:txBody>
            <a:bodyPr/>
            <a:lstStyle/>
            <a:p>
              <a:endParaRPr lang="es-ES"/>
            </a:p>
          </p:txBody>
        </p:sp>
      </p:grpSp>
      <p:grpSp>
        <p:nvGrpSpPr>
          <p:cNvPr id="32" name="Group 32"/>
          <p:cNvGrpSpPr/>
          <p:nvPr/>
        </p:nvGrpSpPr>
        <p:grpSpPr>
          <a:xfrm>
            <a:off x="7145950" y="8524056"/>
            <a:ext cx="1655493" cy="1655493"/>
            <a:chOff x="0" y="0"/>
            <a:chExt cx="2207324" cy="2207324"/>
          </a:xfrm>
        </p:grpSpPr>
        <p:sp>
          <p:nvSpPr>
            <p:cNvPr id="33" name="Freeform 33"/>
            <p:cNvSpPr/>
            <p:nvPr/>
          </p:nvSpPr>
          <p:spPr>
            <a:xfrm>
              <a:off x="0" y="0"/>
              <a:ext cx="2207260" cy="2207260"/>
            </a:xfrm>
            <a:custGeom>
              <a:avLst/>
              <a:gdLst/>
              <a:ahLst/>
              <a:cxnLst/>
              <a:rect l="l" t="t" r="r" b="b"/>
              <a:pathLst>
                <a:path w="2207260" h="2207260">
                  <a:moveTo>
                    <a:pt x="0" y="0"/>
                  </a:moveTo>
                  <a:lnTo>
                    <a:pt x="2207260" y="0"/>
                  </a:lnTo>
                  <a:lnTo>
                    <a:pt x="2207260" y="2207260"/>
                  </a:lnTo>
                  <a:lnTo>
                    <a:pt x="0" y="220726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r="-2" b="-2"/>
              </a:stretch>
            </a:blipFill>
          </p:spPr>
          <p:txBody>
            <a:bodyPr/>
            <a:lstStyle/>
            <a:p>
              <a:endParaRPr lang="es-ES"/>
            </a:p>
          </p:txBody>
        </p:sp>
      </p:grpSp>
      <p:grpSp>
        <p:nvGrpSpPr>
          <p:cNvPr id="34" name="Group 34"/>
          <p:cNvGrpSpPr/>
          <p:nvPr/>
        </p:nvGrpSpPr>
        <p:grpSpPr>
          <a:xfrm>
            <a:off x="8563423" y="8682523"/>
            <a:ext cx="1497025" cy="1497025"/>
            <a:chOff x="0" y="0"/>
            <a:chExt cx="1996034" cy="1996034"/>
          </a:xfrm>
        </p:grpSpPr>
        <p:sp>
          <p:nvSpPr>
            <p:cNvPr id="35" name="Freeform 35"/>
            <p:cNvSpPr/>
            <p:nvPr/>
          </p:nvSpPr>
          <p:spPr>
            <a:xfrm>
              <a:off x="0" y="0"/>
              <a:ext cx="1996059" cy="1996059"/>
            </a:xfrm>
            <a:custGeom>
              <a:avLst/>
              <a:gdLst/>
              <a:ahLst/>
              <a:cxnLst/>
              <a:rect l="l" t="t" r="r" b="b"/>
              <a:pathLst>
                <a:path w="1996059" h="1996059">
                  <a:moveTo>
                    <a:pt x="0" y="0"/>
                  </a:moveTo>
                  <a:lnTo>
                    <a:pt x="1996059" y="0"/>
                  </a:lnTo>
                  <a:lnTo>
                    <a:pt x="1996059" y="1996059"/>
                  </a:lnTo>
                  <a:lnTo>
                    <a:pt x="0" y="199605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 r="1" b="1"/>
              </a:stretch>
            </a:blipFill>
          </p:spPr>
          <p:txBody>
            <a:bodyPr/>
            <a:lstStyle/>
            <a:p>
              <a:endParaRPr lang="es-ES"/>
            </a:p>
          </p:txBody>
        </p:sp>
      </p:grpSp>
      <p:grpSp>
        <p:nvGrpSpPr>
          <p:cNvPr id="36" name="Group 36"/>
          <p:cNvGrpSpPr/>
          <p:nvPr/>
        </p:nvGrpSpPr>
        <p:grpSpPr>
          <a:xfrm>
            <a:off x="9706308" y="8629650"/>
            <a:ext cx="1510532" cy="1510532"/>
            <a:chOff x="0" y="0"/>
            <a:chExt cx="2014042" cy="2014042"/>
          </a:xfrm>
        </p:grpSpPr>
        <p:sp>
          <p:nvSpPr>
            <p:cNvPr id="37" name="Freeform 37"/>
            <p:cNvSpPr/>
            <p:nvPr/>
          </p:nvSpPr>
          <p:spPr>
            <a:xfrm>
              <a:off x="0" y="0"/>
              <a:ext cx="2014093" cy="2014093"/>
            </a:xfrm>
            <a:custGeom>
              <a:avLst/>
              <a:gdLst/>
              <a:ahLst/>
              <a:cxnLst/>
              <a:rect l="l" t="t" r="r" b="b"/>
              <a:pathLst>
                <a:path w="2014093" h="2014093">
                  <a:moveTo>
                    <a:pt x="0" y="0"/>
                  </a:moveTo>
                  <a:lnTo>
                    <a:pt x="2014093" y="0"/>
                  </a:lnTo>
                  <a:lnTo>
                    <a:pt x="2014093" y="2014093"/>
                  </a:lnTo>
                  <a:lnTo>
                    <a:pt x="0" y="201409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 r="2" b="2"/>
              </a:stretch>
            </a:blipFill>
          </p:spPr>
          <p:txBody>
            <a:bodyPr/>
            <a:lstStyle/>
            <a:p>
              <a:endParaRPr lang="es-ES"/>
            </a:p>
          </p:txBody>
        </p:sp>
      </p:grpSp>
      <p:grpSp>
        <p:nvGrpSpPr>
          <p:cNvPr id="38" name="Group 38"/>
          <p:cNvGrpSpPr/>
          <p:nvPr/>
        </p:nvGrpSpPr>
        <p:grpSpPr>
          <a:xfrm>
            <a:off x="10935976" y="8827008"/>
            <a:ext cx="1198169" cy="1198169"/>
            <a:chOff x="0" y="0"/>
            <a:chExt cx="1597558" cy="1597558"/>
          </a:xfrm>
        </p:grpSpPr>
        <p:sp>
          <p:nvSpPr>
            <p:cNvPr id="39" name="Freeform 39"/>
            <p:cNvSpPr/>
            <p:nvPr/>
          </p:nvSpPr>
          <p:spPr>
            <a:xfrm>
              <a:off x="0" y="0"/>
              <a:ext cx="1597533" cy="1597533"/>
            </a:xfrm>
            <a:custGeom>
              <a:avLst/>
              <a:gdLst/>
              <a:ahLst/>
              <a:cxnLst/>
              <a:rect l="l" t="t" r="r" b="b"/>
              <a:pathLst>
                <a:path w="1597533" h="1597533">
                  <a:moveTo>
                    <a:pt x="0" y="0"/>
                  </a:moveTo>
                  <a:lnTo>
                    <a:pt x="1597533" y="0"/>
                  </a:lnTo>
                  <a:lnTo>
                    <a:pt x="1597533" y="1597533"/>
                  </a:lnTo>
                  <a:lnTo>
                    <a:pt x="0" y="15975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 r="-1" b="-1"/>
              </a:stretch>
            </a:blipFill>
          </p:spPr>
          <p:txBody>
            <a:bodyPr/>
            <a:lstStyle/>
            <a:p>
              <a:endParaRPr lang="es-ES"/>
            </a:p>
          </p:txBody>
        </p:sp>
      </p:grpSp>
      <p:grpSp>
        <p:nvGrpSpPr>
          <p:cNvPr id="40" name="Group 40"/>
          <p:cNvGrpSpPr/>
          <p:nvPr/>
        </p:nvGrpSpPr>
        <p:grpSpPr>
          <a:xfrm>
            <a:off x="4693339" y="8848325"/>
            <a:ext cx="2146373" cy="1073182"/>
            <a:chOff x="0" y="0"/>
            <a:chExt cx="2861831" cy="1430909"/>
          </a:xfrm>
        </p:grpSpPr>
        <p:sp>
          <p:nvSpPr>
            <p:cNvPr id="41" name="Freeform 41"/>
            <p:cNvSpPr/>
            <p:nvPr/>
          </p:nvSpPr>
          <p:spPr>
            <a:xfrm>
              <a:off x="0" y="0"/>
              <a:ext cx="2861818" cy="1430909"/>
            </a:xfrm>
            <a:custGeom>
              <a:avLst/>
              <a:gdLst/>
              <a:ahLst/>
              <a:cxnLst/>
              <a:rect l="l" t="t" r="r" b="b"/>
              <a:pathLst>
                <a:path w="2861818" h="1430909">
                  <a:moveTo>
                    <a:pt x="0" y="0"/>
                  </a:moveTo>
                  <a:lnTo>
                    <a:pt x="2861818" y="0"/>
                  </a:lnTo>
                  <a:lnTo>
                    <a:pt x="2861818" y="1430909"/>
                  </a:lnTo>
                  <a:lnTo>
                    <a:pt x="0" y="143090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/>
              <a:stretch>
                <a:fillRect/>
              </a:stretch>
            </a:blipFill>
          </p:spPr>
          <p:txBody>
            <a:bodyPr/>
            <a:lstStyle/>
            <a:p>
              <a:endParaRPr lang="es-ES"/>
            </a:p>
          </p:txBody>
        </p:sp>
      </p:grpSp>
      <p:grpSp>
        <p:nvGrpSpPr>
          <p:cNvPr id="42" name="Group 42"/>
          <p:cNvGrpSpPr/>
          <p:nvPr/>
        </p:nvGrpSpPr>
        <p:grpSpPr>
          <a:xfrm>
            <a:off x="352635" y="8986380"/>
            <a:ext cx="3269285" cy="858850"/>
            <a:chOff x="0" y="0"/>
            <a:chExt cx="4359046" cy="1145134"/>
          </a:xfrm>
        </p:grpSpPr>
        <p:sp>
          <p:nvSpPr>
            <p:cNvPr id="43" name="Freeform 43"/>
            <p:cNvSpPr/>
            <p:nvPr/>
          </p:nvSpPr>
          <p:spPr>
            <a:xfrm>
              <a:off x="0" y="0"/>
              <a:ext cx="4359021" cy="1145159"/>
            </a:xfrm>
            <a:custGeom>
              <a:avLst/>
              <a:gdLst/>
              <a:ahLst/>
              <a:cxnLst/>
              <a:rect l="l" t="t" r="r" b="b"/>
              <a:pathLst>
                <a:path w="4359021" h="1145159">
                  <a:moveTo>
                    <a:pt x="0" y="0"/>
                  </a:moveTo>
                  <a:lnTo>
                    <a:pt x="4359021" y="0"/>
                  </a:lnTo>
                  <a:lnTo>
                    <a:pt x="4359021" y="1145159"/>
                  </a:lnTo>
                  <a:lnTo>
                    <a:pt x="0" y="114515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/>
              <a:stretch>
                <a:fillRect t="-86053" b="-86051"/>
              </a:stretch>
            </a:blipFill>
          </p:spPr>
          <p:txBody>
            <a:bodyPr/>
            <a:lstStyle/>
            <a:p>
              <a:endParaRPr lang="es-ES"/>
            </a:p>
          </p:txBody>
        </p:sp>
      </p:grpSp>
      <p:grpSp>
        <p:nvGrpSpPr>
          <p:cNvPr id="44" name="Group 44"/>
          <p:cNvGrpSpPr/>
          <p:nvPr/>
        </p:nvGrpSpPr>
        <p:grpSpPr>
          <a:xfrm>
            <a:off x="3326635" y="8682523"/>
            <a:ext cx="1404804" cy="1404804"/>
            <a:chOff x="0" y="0"/>
            <a:chExt cx="1873072" cy="1873072"/>
          </a:xfrm>
        </p:grpSpPr>
        <p:sp>
          <p:nvSpPr>
            <p:cNvPr id="45" name="Freeform 45"/>
            <p:cNvSpPr/>
            <p:nvPr/>
          </p:nvSpPr>
          <p:spPr>
            <a:xfrm>
              <a:off x="0" y="0"/>
              <a:ext cx="1873123" cy="1873123"/>
            </a:xfrm>
            <a:custGeom>
              <a:avLst/>
              <a:gdLst/>
              <a:ahLst/>
              <a:cxnLst/>
              <a:rect l="l" t="t" r="r" b="b"/>
              <a:pathLst>
                <a:path w="1873123" h="1873123">
                  <a:moveTo>
                    <a:pt x="0" y="0"/>
                  </a:moveTo>
                  <a:lnTo>
                    <a:pt x="1873123" y="0"/>
                  </a:lnTo>
                  <a:lnTo>
                    <a:pt x="1873123" y="1873123"/>
                  </a:lnTo>
                  <a:lnTo>
                    <a:pt x="0" y="187312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/>
              <a:stretch>
                <a:fillRect r="2" b="2"/>
              </a:stretch>
            </a:blipFill>
          </p:spPr>
          <p:txBody>
            <a:bodyPr/>
            <a:lstStyle/>
            <a:p>
              <a:endParaRPr lang="es-ES"/>
            </a:p>
          </p:txBody>
        </p:sp>
      </p:grpSp>
      <p:grpSp>
        <p:nvGrpSpPr>
          <p:cNvPr id="46" name="Group 46"/>
          <p:cNvGrpSpPr/>
          <p:nvPr/>
        </p:nvGrpSpPr>
        <p:grpSpPr>
          <a:xfrm>
            <a:off x="15161257" y="8942099"/>
            <a:ext cx="1118245" cy="578225"/>
            <a:chOff x="0" y="0"/>
            <a:chExt cx="1490993" cy="770966"/>
          </a:xfrm>
        </p:grpSpPr>
        <p:sp>
          <p:nvSpPr>
            <p:cNvPr id="47" name="Freeform 47"/>
            <p:cNvSpPr/>
            <p:nvPr/>
          </p:nvSpPr>
          <p:spPr>
            <a:xfrm>
              <a:off x="0" y="0"/>
              <a:ext cx="1490980" cy="771017"/>
            </a:xfrm>
            <a:custGeom>
              <a:avLst/>
              <a:gdLst/>
              <a:ahLst/>
              <a:cxnLst/>
              <a:rect l="l" t="t" r="r" b="b"/>
              <a:pathLst>
                <a:path w="1490980" h="771017">
                  <a:moveTo>
                    <a:pt x="0" y="0"/>
                  </a:moveTo>
                  <a:lnTo>
                    <a:pt x="1490980" y="0"/>
                  </a:lnTo>
                  <a:lnTo>
                    <a:pt x="1490980" y="771017"/>
                  </a:lnTo>
                  <a:lnTo>
                    <a:pt x="0" y="77101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/>
              <a:stretch>
                <a:fillRect l="-60902" r="-60902" b="6"/>
              </a:stretch>
            </a:blipFill>
          </p:spPr>
          <p:txBody>
            <a:bodyPr/>
            <a:lstStyle/>
            <a:p>
              <a:endParaRPr lang="es-ES"/>
            </a:p>
          </p:txBody>
        </p:sp>
      </p:grpSp>
      <p:grpSp>
        <p:nvGrpSpPr>
          <p:cNvPr id="48" name="Group 48"/>
          <p:cNvGrpSpPr/>
          <p:nvPr/>
        </p:nvGrpSpPr>
        <p:grpSpPr>
          <a:xfrm>
            <a:off x="15120156" y="9463907"/>
            <a:ext cx="1221667" cy="381324"/>
            <a:chOff x="0" y="0"/>
            <a:chExt cx="1628889" cy="508432"/>
          </a:xfrm>
        </p:grpSpPr>
        <p:sp>
          <p:nvSpPr>
            <p:cNvPr id="49" name="Freeform 49"/>
            <p:cNvSpPr/>
            <p:nvPr/>
          </p:nvSpPr>
          <p:spPr>
            <a:xfrm>
              <a:off x="0" y="0"/>
              <a:ext cx="1628902" cy="508381"/>
            </a:xfrm>
            <a:custGeom>
              <a:avLst/>
              <a:gdLst/>
              <a:ahLst/>
              <a:cxnLst/>
              <a:rect l="l" t="t" r="r" b="b"/>
              <a:pathLst>
                <a:path w="1628902" h="508381">
                  <a:moveTo>
                    <a:pt x="0" y="0"/>
                  </a:moveTo>
                  <a:lnTo>
                    <a:pt x="1628902" y="0"/>
                  </a:lnTo>
                  <a:lnTo>
                    <a:pt x="1628902" y="508381"/>
                  </a:lnTo>
                  <a:lnTo>
                    <a:pt x="0" y="50838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/>
              <a:stretch>
                <a:fillRect l="-16943" r="-16943" b="-9"/>
              </a:stretch>
            </a:blipFill>
          </p:spPr>
          <p:txBody>
            <a:bodyPr/>
            <a:lstStyle/>
            <a:p>
              <a:endParaRPr lang="es-ES"/>
            </a:p>
          </p:txBody>
        </p:sp>
      </p:grpSp>
      <p:grpSp>
        <p:nvGrpSpPr>
          <p:cNvPr id="50" name="Group 50"/>
          <p:cNvGrpSpPr/>
          <p:nvPr/>
        </p:nvGrpSpPr>
        <p:grpSpPr>
          <a:xfrm rot="-5400000">
            <a:off x="6566487" y="9106843"/>
            <a:ext cx="1152658" cy="568166"/>
            <a:chOff x="0" y="0"/>
            <a:chExt cx="1536878" cy="757555"/>
          </a:xfrm>
        </p:grpSpPr>
        <p:sp>
          <p:nvSpPr>
            <p:cNvPr id="51" name="Freeform 51"/>
            <p:cNvSpPr/>
            <p:nvPr/>
          </p:nvSpPr>
          <p:spPr>
            <a:xfrm>
              <a:off x="0" y="0"/>
              <a:ext cx="1536827" cy="757555"/>
            </a:xfrm>
            <a:custGeom>
              <a:avLst/>
              <a:gdLst/>
              <a:ahLst/>
              <a:cxnLst/>
              <a:rect l="l" t="t" r="r" b="b"/>
              <a:pathLst>
                <a:path w="1536827" h="757555">
                  <a:moveTo>
                    <a:pt x="0" y="0"/>
                  </a:moveTo>
                  <a:lnTo>
                    <a:pt x="1536827" y="0"/>
                  </a:lnTo>
                  <a:lnTo>
                    <a:pt x="1536827" y="757555"/>
                  </a:lnTo>
                  <a:lnTo>
                    <a:pt x="0" y="7575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/>
              <a:stretch>
                <a:fillRect l="-11" r="-15"/>
              </a:stretch>
            </a:blip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52" name="TextBox 52"/>
          <p:cNvSpPr txBox="1"/>
          <p:nvPr/>
        </p:nvSpPr>
        <p:spPr>
          <a:xfrm>
            <a:off x="1494123" y="3014167"/>
            <a:ext cx="15635625" cy="12573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600"/>
              </a:lnSpc>
            </a:pPr>
            <a:r>
              <a:rPr lang="en-US" sz="8000" b="1">
                <a:solidFill>
                  <a:srgbClr val="ED6C20"/>
                </a:solidFill>
                <a:latin typeface="Arial Bold"/>
                <a:ea typeface="Arial Bold"/>
                <a:cs typeface="Arial Bold"/>
                <a:sym typeface="Arial Bold"/>
              </a:rPr>
              <a:t>From Intelligence to Technology</a:t>
            </a:r>
          </a:p>
        </p:txBody>
      </p:sp>
      <p:sp>
        <p:nvSpPr>
          <p:cNvPr id="53" name="TextBox 53"/>
          <p:cNvSpPr txBox="1"/>
          <p:nvPr/>
        </p:nvSpPr>
        <p:spPr>
          <a:xfrm>
            <a:off x="5187661" y="6376564"/>
            <a:ext cx="8248548" cy="15049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80"/>
              </a:lnSpc>
            </a:pPr>
            <a:r>
              <a:rPr lang="en-US" sz="4900" b="1">
                <a:solidFill>
                  <a:srgbClr val="FAFBFC"/>
                </a:solidFill>
                <a:latin typeface="Arial Bold"/>
                <a:ea typeface="Arial Bold"/>
                <a:cs typeface="Arial Bold"/>
                <a:sym typeface="Arial Bold"/>
              </a:rPr>
              <a:t>Víctor Fernández Morales CEO La Buena Huella</a:t>
            </a:r>
          </a:p>
        </p:txBody>
      </p:sp>
      <p:sp>
        <p:nvSpPr>
          <p:cNvPr id="54" name="TextBox 54"/>
          <p:cNvSpPr txBox="1"/>
          <p:nvPr/>
        </p:nvSpPr>
        <p:spPr>
          <a:xfrm>
            <a:off x="4740158" y="4385820"/>
            <a:ext cx="9460626" cy="125731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9600"/>
              </a:lnSpc>
            </a:pPr>
            <a:r>
              <a:rPr lang="en-US" sz="8000" b="1" dirty="0">
                <a:solidFill>
                  <a:srgbClr val="ED6C20"/>
                </a:solidFill>
                <a:latin typeface="Arial Bold"/>
                <a:ea typeface="Arial Bold"/>
                <a:cs typeface="Arial Bold"/>
                <a:sym typeface="Arial Bold"/>
              </a:rPr>
              <a:t>From utility to data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5E0FB9-E151-FA1F-AEED-FD414D084B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F15A8D40-86DF-038B-ABD9-7B7058CD8F6C}"/>
              </a:ext>
            </a:extLst>
          </p:cNvPr>
          <p:cNvGrpSpPr/>
          <p:nvPr/>
        </p:nvGrpSpPr>
        <p:grpSpPr>
          <a:xfrm>
            <a:off x="0" y="0"/>
            <a:ext cx="18288000" cy="10287000"/>
            <a:chOff x="0" y="0"/>
            <a:chExt cx="24384000" cy="13716000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D4973EAE-ECE0-4830-A634-4AF2B90AE5D6}"/>
                </a:ext>
              </a:extLst>
            </p:cNvPr>
            <p:cNvSpPr/>
            <p:nvPr/>
          </p:nvSpPr>
          <p:spPr>
            <a:xfrm>
              <a:off x="0" y="0"/>
              <a:ext cx="24384000" cy="13716000"/>
            </a:xfrm>
            <a:custGeom>
              <a:avLst/>
              <a:gdLst/>
              <a:ahLst/>
              <a:cxnLst/>
              <a:rect l="l" t="t" r="r" b="b"/>
              <a:pathLst>
                <a:path w="24384000" h="13716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0000"/>
              </a:blip>
              <a:stretch>
                <a:fillRect t="-61111" b="-61111"/>
              </a:stretch>
            </a:blipFill>
          </p:spPr>
          <p:txBody>
            <a:bodyPr/>
            <a:lstStyle/>
            <a:p>
              <a:endParaRPr lang="es-ES"/>
            </a:p>
          </p:txBody>
        </p:sp>
      </p:grpSp>
      <p:grpSp>
        <p:nvGrpSpPr>
          <p:cNvPr id="4" name="Group 4">
            <a:extLst>
              <a:ext uri="{FF2B5EF4-FFF2-40B4-BE49-F238E27FC236}">
                <a16:creationId xmlns:a16="http://schemas.microsoft.com/office/drawing/2014/main" id="{CD526AA1-16E5-CA99-0799-C9A94E039803}"/>
              </a:ext>
            </a:extLst>
          </p:cNvPr>
          <p:cNvGrpSpPr/>
          <p:nvPr/>
        </p:nvGrpSpPr>
        <p:grpSpPr>
          <a:xfrm>
            <a:off x="15846438" y="185204"/>
            <a:ext cx="2069040" cy="1379353"/>
            <a:chOff x="0" y="0"/>
            <a:chExt cx="2758719" cy="1839138"/>
          </a:xfrm>
        </p:grpSpPr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6EF4F054-6057-BE06-8559-767198061929}"/>
                </a:ext>
              </a:extLst>
            </p:cNvPr>
            <p:cNvSpPr/>
            <p:nvPr/>
          </p:nvSpPr>
          <p:spPr>
            <a:xfrm>
              <a:off x="0" y="0"/>
              <a:ext cx="2758694" cy="1839087"/>
            </a:xfrm>
            <a:custGeom>
              <a:avLst/>
              <a:gdLst/>
              <a:ahLst/>
              <a:cxnLst/>
              <a:rect l="l" t="t" r="r" b="b"/>
              <a:pathLst>
                <a:path w="2758694" h="1839087">
                  <a:moveTo>
                    <a:pt x="0" y="0"/>
                  </a:moveTo>
                  <a:lnTo>
                    <a:pt x="2758694" y="0"/>
                  </a:lnTo>
                  <a:lnTo>
                    <a:pt x="2758694" y="1839087"/>
                  </a:lnTo>
                  <a:lnTo>
                    <a:pt x="0" y="18390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25001" b="-25003"/>
              </a:stretch>
            </a:blipFill>
          </p:spPr>
          <p:txBody>
            <a:bodyPr/>
            <a:lstStyle/>
            <a:p>
              <a:endParaRPr lang="es-ES"/>
            </a:p>
          </p:txBody>
        </p:sp>
      </p:grpSp>
      <p:grpSp>
        <p:nvGrpSpPr>
          <p:cNvPr id="6" name="Group 6">
            <a:extLst>
              <a:ext uri="{FF2B5EF4-FFF2-40B4-BE49-F238E27FC236}">
                <a16:creationId xmlns:a16="http://schemas.microsoft.com/office/drawing/2014/main" id="{771EC57D-34DA-D059-B4A6-BE329560C5B9}"/>
              </a:ext>
            </a:extLst>
          </p:cNvPr>
          <p:cNvGrpSpPr/>
          <p:nvPr/>
        </p:nvGrpSpPr>
        <p:grpSpPr>
          <a:xfrm>
            <a:off x="0" y="2576036"/>
            <a:ext cx="1224115" cy="7710964"/>
            <a:chOff x="0" y="0"/>
            <a:chExt cx="1632153" cy="10281285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70F02564-59F1-4754-6268-D0DB11D75FC7}"/>
                </a:ext>
              </a:extLst>
            </p:cNvPr>
            <p:cNvSpPr/>
            <p:nvPr/>
          </p:nvSpPr>
          <p:spPr>
            <a:xfrm>
              <a:off x="0" y="0"/>
              <a:ext cx="1632204" cy="10281285"/>
            </a:xfrm>
            <a:custGeom>
              <a:avLst/>
              <a:gdLst/>
              <a:ahLst/>
              <a:cxnLst/>
              <a:rect l="l" t="t" r="r" b="b"/>
              <a:pathLst>
                <a:path w="1632204" h="10281285">
                  <a:moveTo>
                    <a:pt x="0" y="0"/>
                  </a:moveTo>
                  <a:lnTo>
                    <a:pt x="1632204" y="0"/>
                  </a:lnTo>
                  <a:lnTo>
                    <a:pt x="1632204" y="10281285"/>
                  </a:lnTo>
                  <a:lnTo>
                    <a:pt x="0" y="1028128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-79" r="-77"/>
              </a:stretch>
            </a:blip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8" name="TextBox 8">
            <a:extLst>
              <a:ext uri="{FF2B5EF4-FFF2-40B4-BE49-F238E27FC236}">
                <a16:creationId xmlns:a16="http://schemas.microsoft.com/office/drawing/2014/main" id="{495A08E8-3DB7-F0B7-07A9-A5AB0B7119B3}"/>
              </a:ext>
            </a:extLst>
          </p:cNvPr>
          <p:cNvSpPr txBox="1"/>
          <p:nvPr/>
        </p:nvSpPr>
        <p:spPr>
          <a:xfrm>
            <a:off x="2385570" y="3263763"/>
            <a:ext cx="10879151" cy="53717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840"/>
              </a:lnSpc>
            </a:pPr>
            <a:r>
              <a:rPr lang="en-US" sz="3200" dirty="0">
                <a:solidFill>
                  <a:srgbClr val="2879A4"/>
                </a:solidFill>
                <a:latin typeface="Arial"/>
                <a:ea typeface="Arial"/>
                <a:cs typeface="Arial"/>
                <a:sym typeface="Arial"/>
              </a:rPr>
              <a:t>What kind of tourist destination do we want to build?</a:t>
            </a:r>
          </a:p>
          <a:p>
            <a:pPr algn="l">
              <a:lnSpc>
                <a:spcPts val="3840"/>
              </a:lnSpc>
            </a:pPr>
            <a:endParaRPr lang="en-US" sz="3200" dirty="0">
              <a:solidFill>
                <a:srgbClr val="2879A4"/>
              </a:solidFill>
              <a:latin typeface="Arial"/>
              <a:ea typeface="Arial"/>
              <a:cs typeface="Arial"/>
              <a:sym typeface="Arial"/>
            </a:endParaRPr>
          </a:p>
          <a:p>
            <a:pPr algn="l">
              <a:lnSpc>
                <a:spcPts val="3840"/>
              </a:lnSpc>
            </a:pPr>
            <a:r>
              <a:rPr lang="en-US" sz="3200" dirty="0">
                <a:solidFill>
                  <a:srgbClr val="2879A4"/>
                </a:solidFill>
                <a:latin typeface="Arial"/>
                <a:ea typeface="Arial"/>
                <a:cs typeface="Arial"/>
                <a:sym typeface="Arial"/>
              </a:rPr>
              <a:t>Where do we want to live today? And tomorrow?</a:t>
            </a:r>
          </a:p>
          <a:p>
            <a:pPr algn="l">
              <a:lnSpc>
                <a:spcPts val="3840"/>
              </a:lnSpc>
            </a:pPr>
            <a:endParaRPr lang="en-US" sz="3200" dirty="0">
              <a:solidFill>
                <a:srgbClr val="2879A4"/>
              </a:solidFill>
              <a:latin typeface="Arial"/>
              <a:ea typeface="Arial"/>
              <a:cs typeface="Arial"/>
              <a:sym typeface="Arial"/>
            </a:endParaRPr>
          </a:p>
          <a:p>
            <a:pPr algn="l">
              <a:lnSpc>
                <a:spcPts val="3840"/>
              </a:lnSpc>
            </a:pPr>
            <a:r>
              <a:rPr lang="en-US" sz="3200" b="1" dirty="0">
                <a:solidFill>
                  <a:srgbClr val="2879A4"/>
                </a:solidFill>
                <a:latin typeface="Arial Bold"/>
                <a:ea typeface="Arial Bold"/>
                <a:cs typeface="Arial Bold"/>
                <a:sym typeface="Arial Bold"/>
              </a:rPr>
              <a:t>We will need to decide, design a plan, implement it, </a:t>
            </a:r>
          </a:p>
          <a:p>
            <a:pPr algn="l">
              <a:lnSpc>
                <a:spcPts val="3840"/>
              </a:lnSpc>
            </a:pPr>
            <a:r>
              <a:rPr lang="en-US" sz="3200" b="1" dirty="0">
                <a:solidFill>
                  <a:srgbClr val="2879A4"/>
                </a:solidFill>
                <a:latin typeface="Arial Bold"/>
                <a:ea typeface="Arial Bold"/>
                <a:cs typeface="Arial Bold"/>
                <a:sym typeface="Arial Bold"/>
              </a:rPr>
              <a:t>measure it and be accountable.</a:t>
            </a:r>
          </a:p>
          <a:p>
            <a:pPr algn="l">
              <a:lnSpc>
                <a:spcPts val="3840"/>
              </a:lnSpc>
            </a:pPr>
            <a:endParaRPr lang="en-US" sz="3200" b="1" dirty="0">
              <a:solidFill>
                <a:srgbClr val="2879A4"/>
              </a:solidFill>
              <a:latin typeface="Arial Bold"/>
              <a:ea typeface="Arial Bold"/>
              <a:cs typeface="Arial Bold"/>
              <a:sym typeface="Arial Bold"/>
            </a:endParaRPr>
          </a:p>
          <a:p>
            <a:pPr algn="l">
              <a:lnSpc>
                <a:spcPts val="3840"/>
              </a:lnSpc>
            </a:pPr>
            <a:r>
              <a:rPr lang="en-US" sz="3200" dirty="0">
                <a:solidFill>
                  <a:srgbClr val="2879A4"/>
                </a:solidFill>
                <a:latin typeface="Arial"/>
                <a:ea typeface="Arial"/>
                <a:cs typeface="Arial"/>
                <a:sym typeface="Arial"/>
              </a:rPr>
              <a:t>What happens when we carry out an action? </a:t>
            </a:r>
          </a:p>
          <a:p>
            <a:pPr algn="l">
              <a:lnSpc>
                <a:spcPts val="3840"/>
              </a:lnSpc>
            </a:pPr>
            <a:r>
              <a:rPr lang="en-US" sz="3200" dirty="0">
                <a:solidFill>
                  <a:srgbClr val="2879A4"/>
                </a:solidFill>
                <a:latin typeface="Arial"/>
                <a:ea typeface="Arial"/>
                <a:cs typeface="Arial"/>
                <a:sym typeface="Arial"/>
              </a:rPr>
              <a:t>What impact does it have? What return does it generate?</a:t>
            </a:r>
          </a:p>
          <a:p>
            <a:pPr algn="l">
              <a:lnSpc>
                <a:spcPts val="3840"/>
              </a:lnSpc>
            </a:pPr>
            <a:endParaRPr lang="en-US" sz="3200" dirty="0">
              <a:solidFill>
                <a:srgbClr val="2879A4"/>
              </a:solidFill>
              <a:latin typeface="Arial"/>
              <a:ea typeface="Arial"/>
              <a:cs typeface="Arial"/>
              <a:sym typeface="Arial"/>
            </a:endParaRPr>
          </a:p>
          <a:p>
            <a:pPr algn="l">
              <a:lnSpc>
                <a:spcPts val="3840"/>
              </a:lnSpc>
            </a:pPr>
            <a:r>
              <a:rPr lang="en-US" sz="3200" dirty="0">
                <a:solidFill>
                  <a:srgbClr val="2879A4"/>
                </a:solidFill>
                <a:latin typeface="Arial"/>
                <a:ea typeface="Arial"/>
                <a:cs typeface="Arial"/>
                <a:sym typeface="Arial"/>
              </a:rPr>
              <a:t>Was it worth it?</a:t>
            </a:r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6DAB44AC-D60D-8307-EF37-8EBE1599BF49}"/>
              </a:ext>
            </a:extLst>
          </p:cNvPr>
          <p:cNvSpPr/>
          <p:nvPr/>
        </p:nvSpPr>
        <p:spPr>
          <a:xfrm>
            <a:off x="14067954" y="3869393"/>
            <a:ext cx="3581642" cy="4189055"/>
          </a:xfrm>
          <a:custGeom>
            <a:avLst/>
            <a:gdLst/>
            <a:ahLst/>
            <a:cxnLst/>
            <a:rect l="l" t="t" r="r" b="b"/>
            <a:pathLst>
              <a:path w="3581642" h="4189055">
                <a:moveTo>
                  <a:pt x="0" y="0"/>
                </a:moveTo>
                <a:lnTo>
                  <a:pt x="3581642" y="0"/>
                </a:lnTo>
                <a:lnTo>
                  <a:pt x="3581642" y="4189055"/>
                </a:lnTo>
                <a:lnTo>
                  <a:pt x="0" y="4189055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FEA1021E-CC0B-6015-8AB8-59A693D17697}"/>
              </a:ext>
            </a:extLst>
          </p:cNvPr>
          <p:cNvSpPr txBox="1"/>
          <p:nvPr/>
        </p:nvSpPr>
        <p:spPr>
          <a:xfrm>
            <a:off x="2294866" y="1306860"/>
            <a:ext cx="11060558" cy="10287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679"/>
              </a:lnSpc>
              <a:spcBef>
                <a:spcPct val="0"/>
              </a:spcBef>
            </a:pPr>
            <a:r>
              <a:rPr lang="en-US" sz="6399" b="1">
                <a:solidFill>
                  <a:srgbClr val="9C7E5D"/>
                </a:solidFill>
                <a:latin typeface="Poppins Bold"/>
                <a:ea typeface="Poppins Bold"/>
                <a:cs typeface="Poppins Bold"/>
                <a:sym typeface="Poppins Bold"/>
              </a:rPr>
              <a:t>MUCH NOISE, LITTLE FOCUS</a:t>
            </a:r>
          </a:p>
        </p:txBody>
      </p:sp>
    </p:spTree>
    <p:extLst>
      <p:ext uri="{BB962C8B-B14F-4D97-AF65-F5344CB8AC3E}">
        <p14:creationId xmlns:p14="http://schemas.microsoft.com/office/powerpoint/2010/main" val="24276675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2916919" y="-988401"/>
            <a:ext cx="21561184" cy="11400328"/>
            <a:chOff x="0" y="0"/>
            <a:chExt cx="28748245" cy="1520043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8748245" cy="15200438"/>
            </a:xfrm>
            <a:custGeom>
              <a:avLst/>
              <a:gdLst/>
              <a:ahLst/>
              <a:cxnLst/>
              <a:rect l="l" t="t" r="r" b="b"/>
              <a:pathLst>
                <a:path w="28748245" h="15200438">
                  <a:moveTo>
                    <a:pt x="0" y="0"/>
                  </a:moveTo>
                  <a:lnTo>
                    <a:pt x="28748245" y="0"/>
                  </a:lnTo>
                  <a:lnTo>
                    <a:pt x="28748245" y="15200438"/>
                  </a:lnTo>
                  <a:lnTo>
                    <a:pt x="0" y="152004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0000"/>
              </a:blip>
              <a:stretch>
                <a:fillRect l="-597" r="-597"/>
              </a:stretch>
            </a:blipFill>
          </p:spPr>
          <p:txBody>
            <a:bodyPr/>
            <a:lstStyle/>
            <a:p>
              <a:endParaRPr lang="es-ES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15846438" y="185204"/>
            <a:ext cx="2069040" cy="1379353"/>
            <a:chOff x="0" y="0"/>
            <a:chExt cx="2758719" cy="1839138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758694" cy="1839087"/>
            </a:xfrm>
            <a:custGeom>
              <a:avLst/>
              <a:gdLst/>
              <a:ahLst/>
              <a:cxnLst/>
              <a:rect l="l" t="t" r="r" b="b"/>
              <a:pathLst>
                <a:path w="2758694" h="1839087">
                  <a:moveTo>
                    <a:pt x="0" y="0"/>
                  </a:moveTo>
                  <a:lnTo>
                    <a:pt x="2758694" y="0"/>
                  </a:lnTo>
                  <a:lnTo>
                    <a:pt x="2758694" y="1839087"/>
                  </a:lnTo>
                  <a:lnTo>
                    <a:pt x="0" y="18390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25001" b="-25003"/>
              </a:stretch>
            </a:blip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6" name="Freeform 6"/>
          <p:cNvSpPr/>
          <p:nvPr/>
        </p:nvSpPr>
        <p:spPr>
          <a:xfrm>
            <a:off x="6479711" y="3429198"/>
            <a:ext cx="5328578" cy="2216683"/>
          </a:xfrm>
          <a:custGeom>
            <a:avLst/>
            <a:gdLst/>
            <a:ahLst/>
            <a:cxnLst/>
            <a:rect l="l" t="t" r="r" b="b"/>
            <a:pathLst>
              <a:path w="5328578" h="2216683">
                <a:moveTo>
                  <a:pt x="0" y="0"/>
                </a:moveTo>
                <a:lnTo>
                  <a:pt x="5328578" y="0"/>
                </a:lnTo>
                <a:lnTo>
                  <a:pt x="5328578" y="2216683"/>
                </a:lnTo>
                <a:lnTo>
                  <a:pt x="0" y="221668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23197"/>
            </a:stretch>
          </a:blipFill>
        </p:spPr>
        <p:txBody>
          <a:bodyPr/>
          <a:lstStyle/>
          <a:p>
            <a:endParaRPr lang="es-ES"/>
          </a:p>
        </p:txBody>
      </p:sp>
      <p:grpSp>
        <p:nvGrpSpPr>
          <p:cNvPr id="7" name="Group 7"/>
          <p:cNvGrpSpPr/>
          <p:nvPr/>
        </p:nvGrpSpPr>
        <p:grpSpPr>
          <a:xfrm>
            <a:off x="8956507" y="6584496"/>
            <a:ext cx="6889931" cy="2490198"/>
            <a:chOff x="0" y="0"/>
            <a:chExt cx="1417681" cy="512386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1417681" cy="512386"/>
            </a:xfrm>
            <a:custGeom>
              <a:avLst/>
              <a:gdLst/>
              <a:ahLst/>
              <a:cxnLst/>
              <a:rect l="l" t="t" r="r" b="b"/>
              <a:pathLst>
                <a:path w="1417681" h="512386">
                  <a:moveTo>
                    <a:pt x="21946" y="0"/>
                  </a:moveTo>
                  <a:lnTo>
                    <a:pt x="1395735" y="0"/>
                  </a:lnTo>
                  <a:cubicBezTo>
                    <a:pt x="1401555" y="0"/>
                    <a:pt x="1407138" y="2312"/>
                    <a:pt x="1411253" y="6428"/>
                  </a:cubicBezTo>
                  <a:cubicBezTo>
                    <a:pt x="1415369" y="10544"/>
                    <a:pt x="1417681" y="16126"/>
                    <a:pt x="1417681" y="21946"/>
                  </a:cubicBezTo>
                  <a:lnTo>
                    <a:pt x="1417681" y="490440"/>
                  </a:lnTo>
                  <a:cubicBezTo>
                    <a:pt x="1417681" y="496261"/>
                    <a:pt x="1415369" y="501843"/>
                    <a:pt x="1411253" y="505958"/>
                  </a:cubicBezTo>
                  <a:cubicBezTo>
                    <a:pt x="1407138" y="510074"/>
                    <a:pt x="1401555" y="512386"/>
                    <a:pt x="1395735" y="512386"/>
                  </a:cubicBezTo>
                  <a:lnTo>
                    <a:pt x="21946" y="512386"/>
                  </a:lnTo>
                  <a:cubicBezTo>
                    <a:pt x="16126" y="512386"/>
                    <a:pt x="10544" y="510074"/>
                    <a:pt x="6428" y="505958"/>
                  </a:cubicBezTo>
                  <a:cubicBezTo>
                    <a:pt x="2312" y="501843"/>
                    <a:pt x="0" y="496261"/>
                    <a:pt x="0" y="490440"/>
                  </a:cubicBezTo>
                  <a:lnTo>
                    <a:pt x="0" y="21946"/>
                  </a:lnTo>
                  <a:cubicBezTo>
                    <a:pt x="0" y="16126"/>
                    <a:pt x="2312" y="10544"/>
                    <a:pt x="6428" y="6428"/>
                  </a:cubicBezTo>
                  <a:cubicBezTo>
                    <a:pt x="10544" y="2312"/>
                    <a:pt x="16126" y="0"/>
                    <a:pt x="21946" y="0"/>
                  </a:cubicBezTo>
                  <a:close/>
                </a:path>
              </a:pathLst>
            </a:custGeom>
            <a:solidFill>
              <a:srgbClr val="FAFBFC">
                <a:alpha val="76863"/>
              </a:srgbClr>
            </a:solidFill>
          </p:spPr>
          <p:txBody>
            <a:bodyPr/>
            <a:lstStyle/>
            <a:p>
              <a:endParaRPr lang="es-ES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9525"/>
              <a:ext cx="1417681" cy="52191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79"/>
                </a:lnSpc>
              </a:pPr>
              <a:endParaRPr/>
            </a:p>
          </p:txBody>
        </p:sp>
      </p:grpSp>
      <p:sp>
        <p:nvSpPr>
          <p:cNvPr id="10" name="Freeform 10"/>
          <p:cNvSpPr/>
          <p:nvPr/>
        </p:nvSpPr>
        <p:spPr>
          <a:xfrm>
            <a:off x="3914582" y="2146633"/>
            <a:ext cx="2565129" cy="2565129"/>
          </a:xfrm>
          <a:custGeom>
            <a:avLst/>
            <a:gdLst/>
            <a:ahLst/>
            <a:cxnLst/>
            <a:rect l="l" t="t" r="r" b="b"/>
            <a:pathLst>
              <a:path w="2565129" h="2565129">
                <a:moveTo>
                  <a:pt x="0" y="0"/>
                </a:moveTo>
                <a:lnTo>
                  <a:pt x="2565129" y="0"/>
                </a:lnTo>
                <a:lnTo>
                  <a:pt x="2565129" y="2565130"/>
                </a:lnTo>
                <a:lnTo>
                  <a:pt x="0" y="256513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11" name="Freeform 11"/>
          <p:cNvSpPr/>
          <p:nvPr/>
        </p:nvSpPr>
        <p:spPr>
          <a:xfrm rot="430300">
            <a:off x="12974515" y="2361770"/>
            <a:ext cx="909238" cy="951667"/>
          </a:xfrm>
          <a:custGeom>
            <a:avLst/>
            <a:gdLst/>
            <a:ahLst/>
            <a:cxnLst/>
            <a:rect l="l" t="t" r="r" b="b"/>
            <a:pathLst>
              <a:path w="909238" h="951667">
                <a:moveTo>
                  <a:pt x="0" y="0"/>
                </a:moveTo>
                <a:lnTo>
                  <a:pt x="909239" y="0"/>
                </a:lnTo>
                <a:lnTo>
                  <a:pt x="909239" y="951667"/>
                </a:lnTo>
                <a:lnTo>
                  <a:pt x="0" y="951667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12" name="Freeform 12"/>
          <p:cNvSpPr/>
          <p:nvPr/>
        </p:nvSpPr>
        <p:spPr>
          <a:xfrm>
            <a:off x="11941888" y="2837604"/>
            <a:ext cx="1210760" cy="1334171"/>
          </a:xfrm>
          <a:custGeom>
            <a:avLst/>
            <a:gdLst/>
            <a:ahLst/>
            <a:cxnLst/>
            <a:rect l="l" t="t" r="r" b="b"/>
            <a:pathLst>
              <a:path w="1210760" h="1334171">
                <a:moveTo>
                  <a:pt x="0" y="0"/>
                </a:moveTo>
                <a:lnTo>
                  <a:pt x="1210760" y="0"/>
                </a:lnTo>
                <a:lnTo>
                  <a:pt x="1210760" y="1334170"/>
                </a:lnTo>
                <a:lnTo>
                  <a:pt x="0" y="1334170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13" name="TextBox 13"/>
          <p:cNvSpPr txBox="1"/>
          <p:nvPr/>
        </p:nvSpPr>
        <p:spPr>
          <a:xfrm>
            <a:off x="9107952" y="6762888"/>
            <a:ext cx="6611434" cy="21143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59"/>
              </a:lnSpc>
              <a:spcBef>
                <a:spcPct val="0"/>
              </a:spcBef>
            </a:pPr>
            <a:r>
              <a:rPr lang="en-US" sz="2799" dirty="0">
                <a:solidFill>
                  <a:srgbClr val="2879A4"/>
                </a:solidFill>
                <a:latin typeface="Arial"/>
                <a:ea typeface="Arial"/>
                <a:cs typeface="Arial"/>
                <a:sym typeface="Arial"/>
              </a:rPr>
              <a:t>WHY? Because having the best players does not win the match by itself. </a:t>
            </a:r>
          </a:p>
          <a:p>
            <a:pPr algn="l">
              <a:lnSpc>
                <a:spcPts val="3359"/>
              </a:lnSpc>
              <a:spcBef>
                <a:spcPct val="0"/>
              </a:spcBef>
            </a:pPr>
            <a:endParaRPr lang="en-US" sz="2799" dirty="0">
              <a:solidFill>
                <a:srgbClr val="2879A4"/>
              </a:solidFill>
              <a:latin typeface="Arial"/>
              <a:ea typeface="Arial"/>
              <a:cs typeface="Arial"/>
              <a:sym typeface="Arial"/>
            </a:endParaRPr>
          </a:p>
          <a:p>
            <a:pPr algn="l">
              <a:lnSpc>
                <a:spcPts val="3359"/>
              </a:lnSpc>
              <a:spcBef>
                <a:spcPct val="0"/>
              </a:spcBef>
            </a:pPr>
            <a:r>
              <a:rPr lang="en-US" sz="2799" dirty="0">
                <a:solidFill>
                  <a:srgbClr val="2879A4"/>
                </a:solidFill>
                <a:latin typeface="Arial"/>
                <a:ea typeface="Arial"/>
                <a:cs typeface="Arial"/>
                <a:sym typeface="Arial"/>
              </a:rPr>
              <a:t>Someone still has to decide the strategy, </a:t>
            </a:r>
          </a:p>
          <a:p>
            <a:pPr algn="l">
              <a:lnSpc>
                <a:spcPts val="3359"/>
              </a:lnSpc>
              <a:spcBef>
                <a:spcPct val="0"/>
              </a:spcBef>
            </a:pPr>
            <a:r>
              <a:rPr lang="en-US" sz="2799" dirty="0">
                <a:solidFill>
                  <a:srgbClr val="2879A4"/>
                </a:solidFill>
                <a:latin typeface="Arial"/>
                <a:ea typeface="Arial"/>
                <a:cs typeface="Arial"/>
                <a:sym typeface="Arial"/>
              </a:rPr>
              <a:t>read the game, and make the final call.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747480" y="1308461"/>
            <a:ext cx="16793039" cy="8381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239"/>
              </a:lnSpc>
              <a:spcBef>
                <a:spcPct val="0"/>
              </a:spcBef>
            </a:pPr>
            <a:r>
              <a:rPr lang="en-US" sz="5199" b="1">
                <a:solidFill>
                  <a:srgbClr val="9C7E5D"/>
                </a:solidFill>
                <a:latin typeface="Poppins Bold"/>
                <a:ea typeface="Poppins Bold"/>
                <a:cs typeface="Poppins Bold"/>
                <a:sym typeface="Poppins Bold"/>
              </a:rPr>
              <a:t>ARTIFICAL INTELLIGENCE vs HUMAN INTELLIGENCE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50871" y="-25111"/>
            <a:ext cx="18288000" cy="10287000"/>
            <a:chOff x="0" y="0"/>
            <a:chExt cx="24384000" cy="13716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84000" cy="13716000"/>
            </a:xfrm>
            <a:custGeom>
              <a:avLst/>
              <a:gdLst/>
              <a:ahLst/>
              <a:cxnLst/>
              <a:rect l="l" t="t" r="r" b="b"/>
              <a:pathLst>
                <a:path w="24384000" h="13716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0000"/>
              </a:blip>
              <a:stretch>
                <a:fillRect t="-61111" b="-61111"/>
              </a:stretch>
            </a:blipFill>
          </p:spPr>
          <p:txBody>
            <a:bodyPr/>
            <a:lstStyle/>
            <a:p>
              <a:endParaRPr lang="es-ES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15846438" y="185204"/>
            <a:ext cx="2069040" cy="1379353"/>
            <a:chOff x="0" y="0"/>
            <a:chExt cx="2758719" cy="1839138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758694" cy="1839087"/>
            </a:xfrm>
            <a:custGeom>
              <a:avLst/>
              <a:gdLst/>
              <a:ahLst/>
              <a:cxnLst/>
              <a:rect l="l" t="t" r="r" b="b"/>
              <a:pathLst>
                <a:path w="2758694" h="1839087">
                  <a:moveTo>
                    <a:pt x="0" y="0"/>
                  </a:moveTo>
                  <a:lnTo>
                    <a:pt x="2758694" y="0"/>
                  </a:lnTo>
                  <a:lnTo>
                    <a:pt x="2758694" y="1839087"/>
                  </a:lnTo>
                  <a:lnTo>
                    <a:pt x="0" y="18390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25001" b="-25003"/>
              </a:stretch>
            </a:blipFill>
          </p:spPr>
          <p:txBody>
            <a:bodyPr/>
            <a:lstStyle/>
            <a:p>
              <a:endParaRPr lang="es-ES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6156562" y="2362429"/>
            <a:ext cx="2813571" cy="7924571"/>
            <a:chOff x="0" y="0"/>
            <a:chExt cx="3751428" cy="10566095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751453" cy="10566146"/>
            </a:xfrm>
            <a:custGeom>
              <a:avLst/>
              <a:gdLst/>
              <a:ahLst/>
              <a:cxnLst/>
              <a:rect l="l" t="t" r="r" b="b"/>
              <a:pathLst>
                <a:path w="3751453" h="10566146">
                  <a:moveTo>
                    <a:pt x="0" y="0"/>
                  </a:moveTo>
                  <a:lnTo>
                    <a:pt x="3751453" y="0"/>
                  </a:lnTo>
                  <a:lnTo>
                    <a:pt x="3751453" y="10566146"/>
                  </a:lnTo>
                  <a:lnTo>
                    <a:pt x="0" y="105661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t="-61646" b="-61646"/>
              </a:stretch>
            </a:blip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8" name="Freeform 8"/>
          <p:cNvSpPr/>
          <p:nvPr/>
        </p:nvSpPr>
        <p:spPr>
          <a:xfrm>
            <a:off x="547567" y="3256573"/>
            <a:ext cx="2017259" cy="2184040"/>
          </a:xfrm>
          <a:custGeom>
            <a:avLst/>
            <a:gdLst/>
            <a:ahLst/>
            <a:cxnLst/>
            <a:rect l="l" t="t" r="r" b="b"/>
            <a:pathLst>
              <a:path w="2017259" h="2184040">
                <a:moveTo>
                  <a:pt x="0" y="0"/>
                </a:moveTo>
                <a:lnTo>
                  <a:pt x="2017259" y="0"/>
                </a:lnTo>
                <a:lnTo>
                  <a:pt x="2017259" y="2184040"/>
                </a:lnTo>
                <a:lnTo>
                  <a:pt x="0" y="218404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9" name="Freeform 9"/>
          <p:cNvSpPr/>
          <p:nvPr/>
        </p:nvSpPr>
        <p:spPr>
          <a:xfrm>
            <a:off x="14171446" y="7355369"/>
            <a:ext cx="2057400" cy="2057400"/>
          </a:xfrm>
          <a:custGeom>
            <a:avLst/>
            <a:gdLst/>
            <a:ahLst/>
            <a:cxnLst/>
            <a:rect l="l" t="t" r="r" b="b"/>
            <a:pathLst>
              <a:path w="2057400" h="2057400">
                <a:moveTo>
                  <a:pt x="0" y="0"/>
                </a:moveTo>
                <a:lnTo>
                  <a:pt x="2057400" y="0"/>
                </a:lnTo>
                <a:lnTo>
                  <a:pt x="2057400" y="2057400"/>
                </a:lnTo>
                <a:lnTo>
                  <a:pt x="0" y="205740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10" name="TextBox 10"/>
          <p:cNvSpPr txBox="1"/>
          <p:nvPr/>
        </p:nvSpPr>
        <p:spPr>
          <a:xfrm>
            <a:off x="736023" y="1391596"/>
            <a:ext cx="15832496" cy="7048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280"/>
              </a:lnSpc>
              <a:spcBef>
                <a:spcPct val="0"/>
              </a:spcBef>
            </a:pPr>
            <a:r>
              <a:rPr lang="en-US" sz="4400" b="1">
                <a:solidFill>
                  <a:srgbClr val="9C7E5D"/>
                </a:solidFill>
                <a:latin typeface="Poppins Bold"/>
                <a:ea typeface="Poppins Bold"/>
                <a:cs typeface="Poppins Bold"/>
                <a:sym typeface="Poppins Bold"/>
              </a:rPr>
              <a:t>WHAT DOES AI CONTRIBUTE TO TOURISM MANAGEMENT?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028700" y="6562594"/>
            <a:ext cx="7105677" cy="7048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280"/>
              </a:lnSpc>
              <a:spcBef>
                <a:spcPct val="0"/>
              </a:spcBef>
            </a:pPr>
            <a:r>
              <a:rPr lang="en-US" sz="4400" b="1">
                <a:solidFill>
                  <a:srgbClr val="9C7E5D"/>
                </a:solidFill>
                <a:latin typeface="Poppins Bold"/>
                <a:ea typeface="Poppins Bold"/>
                <a:cs typeface="Poppins Bold"/>
                <a:sym typeface="Poppins Bold"/>
              </a:rPr>
              <a:t>... AND WHAT DOES NOT?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2564825" y="2904581"/>
            <a:ext cx="2262225" cy="34894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18160" lvl="1" indent="-259080" algn="l">
              <a:lnSpc>
                <a:spcPts val="2879"/>
              </a:lnSpc>
              <a:buFont typeface="Arial"/>
              <a:buChar char="•"/>
            </a:pPr>
            <a:r>
              <a:rPr lang="en-US" sz="2400" dirty="0">
                <a:solidFill>
                  <a:srgbClr val="2879A4"/>
                </a:solidFill>
                <a:latin typeface="Arial"/>
                <a:ea typeface="Arial"/>
                <a:cs typeface="Arial"/>
                <a:sym typeface="Arial"/>
              </a:rPr>
              <a:t>CAPACITY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5052180" y="2904581"/>
            <a:ext cx="3047578" cy="3715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18160" lvl="1" indent="-259080" algn="l">
              <a:lnSpc>
                <a:spcPts val="2879"/>
              </a:lnSpc>
              <a:buFont typeface="Arial"/>
              <a:buChar char="•"/>
            </a:pPr>
            <a:r>
              <a:rPr lang="en-US" sz="2400">
                <a:solidFill>
                  <a:srgbClr val="2879A4"/>
                </a:solidFill>
                <a:latin typeface="Arial"/>
                <a:ea typeface="Arial"/>
                <a:cs typeface="Arial"/>
                <a:sym typeface="Arial"/>
              </a:rPr>
              <a:t>COMPARABILITY 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8324887" y="2908484"/>
            <a:ext cx="6927273" cy="3715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18160" lvl="1" indent="-259080" algn="l">
              <a:lnSpc>
                <a:spcPts val="2879"/>
              </a:lnSpc>
              <a:buFont typeface="Arial"/>
              <a:buChar char="•"/>
            </a:pPr>
            <a:r>
              <a:rPr lang="en-US" sz="2400">
                <a:solidFill>
                  <a:srgbClr val="2879A4"/>
                </a:solidFill>
                <a:latin typeface="Arial"/>
                <a:ea typeface="Arial"/>
                <a:cs typeface="Arial"/>
                <a:sym typeface="Arial"/>
              </a:rPr>
              <a:t>AUTOMATION OF LOW VALUE PROCESSES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3349490" y="4927868"/>
            <a:ext cx="2868041" cy="3715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18160" lvl="1" indent="-259080" algn="l">
              <a:lnSpc>
                <a:spcPts val="2879"/>
              </a:lnSpc>
              <a:buFont typeface="Arial"/>
              <a:buChar char="•"/>
            </a:pPr>
            <a:r>
              <a:rPr lang="en-US" sz="2400">
                <a:solidFill>
                  <a:srgbClr val="2879A4"/>
                </a:solidFill>
                <a:latin typeface="Arial"/>
                <a:ea typeface="Arial"/>
                <a:cs typeface="Arial"/>
                <a:sym typeface="Arial"/>
              </a:rPr>
              <a:t>TIME TO THINK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2483547" y="3918176"/>
            <a:ext cx="12948515" cy="3715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18160" lvl="1" indent="-259080" algn="l">
              <a:lnSpc>
                <a:spcPts val="2879"/>
              </a:lnSpc>
              <a:buFont typeface="Arial"/>
              <a:buChar char="•"/>
            </a:pPr>
            <a:r>
              <a:rPr lang="en-US" sz="2400">
                <a:solidFill>
                  <a:srgbClr val="2879A4"/>
                </a:solidFill>
                <a:latin typeface="Arial"/>
                <a:ea typeface="Arial"/>
                <a:cs typeface="Arial"/>
                <a:sym typeface="Arial"/>
              </a:rPr>
              <a:t>CONNECTION WITH THE PREFERENCES AND TRENDS OF YOUR SOURCE MARKETS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6873227" y="4927868"/>
            <a:ext cx="4137947" cy="3715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18160" lvl="1" indent="-259080" algn="l">
              <a:lnSpc>
                <a:spcPts val="2879"/>
              </a:lnSpc>
              <a:buFont typeface="Arial"/>
              <a:buChar char="•"/>
            </a:pPr>
            <a:r>
              <a:rPr lang="en-US" sz="2400">
                <a:solidFill>
                  <a:srgbClr val="2879A4"/>
                </a:solidFill>
                <a:latin typeface="Arial"/>
                <a:ea typeface="Arial"/>
                <a:cs typeface="Arial"/>
                <a:sym typeface="Arial"/>
              </a:rPr>
              <a:t>DATA CONSOLIDATION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1801001" y="4927868"/>
            <a:ext cx="2629219" cy="3715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18160" lvl="1" indent="-259080" algn="l">
              <a:lnSpc>
                <a:spcPts val="2879"/>
              </a:lnSpc>
              <a:buFont typeface="Arial"/>
              <a:buChar char="•"/>
            </a:pPr>
            <a:r>
              <a:rPr lang="en-US" sz="2400">
                <a:solidFill>
                  <a:srgbClr val="2879A4"/>
                </a:solidFill>
                <a:latin typeface="Arial"/>
                <a:ea typeface="Arial"/>
                <a:cs typeface="Arial"/>
                <a:sym typeface="Arial"/>
              </a:rPr>
              <a:t>VERIFICATION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211170" y="7891378"/>
            <a:ext cx="2370230" cy="34894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18160" lvl="1" indent="-259080" algn="l">
              <a:lnSpc>
                <a:spcPts val="2879"/>
              </a:lnSpc>
              <a:buFont typeface="Arial"/>
              <a:buChar char="•"/>
            </a:pPr>
            <a:r>
              <a:rPr lang="en-US" sz="2400" dirty="0">
                <a:solidFill>
                  <a:srgbClr val="2879A4"/>
                </a:solidFill>
                <a:latin typeface="Arial"/>
                <a:ea typeface="Arial"/>
                <a:cs typeface="Arial"/>
                <a:sym typeface="Arial"/>
              </a:rPr>
              <a:t>STRATEGY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3808085" y="7891378"/>
            <a:ext cx="3278555" cy="3715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18160" lvl="1" indent="-259080" algn="l">
              <a:lnSpc>
                <a:spcPts val="2879"/>
              </a:lnSpc>
              <a:buFont typeface="Arial"/>
              <a:buChar char="•"/>
            </a:pPr>
            <a:r>
              <a:rPr lang="en-US" sz="2400">
                <a:solidFill>
                  <a:srgbClr val="2879A4"/>
                </a:solidFill>
                <a:latin typeface="Arial"/>
                <a:ea typeface="Arial"/>
                <a:cs typeface="Arial"/>
                <a:sym typeface="Arial"/>
              </a:rPr>
              <a:t>DECISION MAKING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7549628" y="7891378"/>
            <a:ext cx="6012218" cy="3715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18160" lvl="1" indent="-259080" algn="l">
              <a:lnSpc>
                <a:spcPts val="2879"/>
              </a:lnSpc>
              <a:buFont typeface="Arial"/>
              <a:buChar char="•"/>
            </a:pPr>
            <a:r>
              <a:rPr lang="en-US" sz="2400">
                <a:solidFill>
                  <a:srgbClr val="2879A4"/>
                </a:solidFill>
                <a:latin typeface="Arial"/>
                <a:ea typeface="Arial"/>
                <a:cs typeface="Arial"/>
                <a:sym typeface="Arial"/>
              </a:rPr>
              <a:t>CONNECTION WITH STAKEHOLDERS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3808085" y="8901070"/>
            <a:ext cx="4678735" cy="3715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18160" lvl="1" indent="-259080" algn="l">
              <a:lnSpc>
                <a:spcPts val="2879"/>
              </a:lnSpc>
              <a:buFont typeface="Arial"/>
              <a:buChar char="•"/>
            </a:pPr>
            <a:r>
              <a:rPr lang="en-US" sz="2400">
                <a:solidFill>
                  <a:srgbClr val="2879A4"/>
                </a:solidFill>
                <a:latin typeface="Arial"/>
                <a:ea typeface="Arial"/>
                <a:cs typeface="Arial"/>
                <a:sym typeface="Arial"/>
              </a:rPr>
              <a:t>CERTAINTY OF SUCCESS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9093129" y="8886782"/>
            <a:ext cx="2336871" cy="34894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18160" lvl="1" indent="-259080" algn="l">
              <a:lnSpc>
                <a:spcPts val="2879"/>
              </a:lnSpc>
              <a:buFont typeface="Arial"/>
              <a:buChar char="•"/>
            </a:pPr>
            <a:r>
              <a:rPr lang="en-US" sz="2400" dirty="0">
                <a:solidFill>
                  <a:srgbClr val="2879A4"/>
                </a:solidFill>
                <a:latin typeface="Arial"/>
                <a:ea typeface="Arial"/>
                <a:cs typeface="Arial"/>
                <a:sym typeface="Arial"/>
              </a:rPr>
              <a:t>CONTROL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0287000"/>
            <a:chOff x="0" y="0"/>
            <a:chExt cx="24384000" cy="13716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84000" cy="13716000"/>
            </a:xfrm>
            <a:custGeom>
              <a:avLst/>
              <a:gdLst/>
              <a:ahLst/>
              <a:cxnLst/>
              <a:rect l="l" t="t" r="r" b="b"/>
              <a:pathLst>
                <a:path w="24384000" h="13716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0000"/>
              </a:blip>
              <a:stretch>
                <a:fillRect t="-61111" b="-61111"/>
              </a:stretch>
            </a:blipFill>
          </p:spPr>
          <p:txBody>
            <a:bodyPr/>
            <a:lstStyle/>
            <a:p>
              <a:endParaRPr lang="es-ES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15846438" y="185204"/>
            <a:ext cx="2069040" cy="1379353"/>
            <a:chOff x="0" y="0"/>
            <a:chExt cx="2758719" cy="1839138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758694" cy="1839087"/>
            </a:xfrm>
            <a:custGeom>
              <a:avLst/>
              <a:gdLst/>
              <a:ahLst/>
              <a:cxnLst/>
              <a:rect l="l" t="t" r="r" b="b"/>
              <a:pathLst>
                <a:path w="2758694" h="1839087">
                  <a:moveTo>
                    <a:pt x="0" y="0"/>
                  </a:moveTo>
                  <a:lnTo>
                    <a:pt x="2758694" y="0"/>
                  </a:lnTo>
                  <a:lnTo>
                    <a:pt x="2758694" y="1839087"/>
                  </a:lnTo>
                  <a:lnTo>
                    <a:pt x="0" y="18390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25001" b="-25003"/>
              </a:stretch>
            </a:blipFill>
          </p:spPr>
          <p:txBody>
            <a:bodyPr/>
            <a:lstStyle/>
            <a:p>
              <a:endParaRPr lang="es-ES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6156562" y="2362429"/>
            <a:ext cx="2813571" cy="7924571"/>
            <a:chOff x="0" y="0"/>
            <a:chExt cx="3751428" cy="10566095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751453" cy="10566146"/>
            </a:xfrm>
            <a:custGeom>
              <a:avLst/>
              <a:gdLst/>
              <a:ahLst/>
              <a:cxnLst/>
              <a:rect l="l" t="t" r="r" b="b"/>
              <a:pathLst>
                <a:path w="3751453" h="10566146">
                  <a:moveTo>
                    <a:pt x="0" y="0"/>
                  </a:moveTo>
                  <a:lnTo>
                    <a:pt x="3751453" y="0"/>
                  </a:lnTo>
                  <a:lnTo>
                    <a:pt x="3751453" y="10566146"/>
                  </a:lnTo>
                  <a:lnTo>
                    <a:pt x="0" y="105661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t="-61646" b="-61646"/>
              </a:stretch>
            </a:blip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8" name="Freeform 8"/>
          <p:cNvSpPr/>
          <p:nvPr/>
        </p:nvSpPr>
        <p:spPr>
          <a:xfrm>
            <a:off x="1624361" y="5904404"/>
            <a:ext cx="742757" cy="590492"/>
          </a:xfrm>
          <a:custGeom>
            <a:avLst/>
            <a:gdLst/>
            <a:ahLst/>
            <a:cxnLst/>
            <a:rect l="l" t="t" r="r" b="b"/>
            <a:pathLst>
              <a:path w="742757" h="590492">
                <a:moveTo>
                  <a:pt x="0" y="0"/>
                </a:moveTo>
                <a:lnTo>
                  <a:pt x="742757" y="0"/>
                </a:lnTo>
                <a:lnTo>
                  <a:pt x="742757" y="590491"/>
                </a:lnTo>
                <a:lnTo>
                  <a:pt x="0" y="590491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9" name="Freeform 9"/>
          <p:cNvSpPr/>
          <p:nvPr/>
        </p:nvSpPr>
        <p:spPr>
          <a:xfrm>
            <a:off x="1746524" y="4536535"/>
            <a:ext cx="565489" cy="606965"/>
          </a:xfrm>
          <a:custGeom>
            <a:avLst/>
            <a:gdLst/>
            <a:ahLst/>
            <a:cxnLst/>
            <a:rect l="l" t="t" r="r" b="b"/>
            <a:pathLst>
              <a:path w="565489" h="606965">
                <a:moveTo>
                  <a:pt x="0" y="0"/>
                </a:moveTo>
                <a:lnTo>
                  <a:pt x="565489" y="0"/>
                </a:lnTo>
                <a:lnTo>
                  <a:pt x="565489" y="606965"/>
                </a:lnTo>
                <a:lnTo>
                  <a:pt x="0" y="606965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10" name="Freeform 10"/>
          <p:cNvSpPr/>
          <p:nvPr/>
        </p:nvSpPr>
        <p:spPr>
          <a:xfrm>
            <a:off x="2194637" y="6532995"/>
            <a:ext cx="746867" cy="767001"/>
          </a:xfrm>
          <a:custGeom>
            <a:avLst/>
            <a:gdLst/>
            <a:ahLst/>
            <a:cxnLst/>
            <a:rect l="l" t="t" r="r" b="b"/>
            <a:pathLst>
              <a:path w="746867" h="767001">
                <a:moveTo>
                  <a:pt x="0" y="0"/>
                </a:moveTo>
                <a:lnTo>
                  <a:pt x="746867" y="0"/>
                </a:lnTo>
                <a:lnTo>
                  <a:pt x="746867" y="767001"/>
                </a:lnTo>
                <a:lnTo>
                  <a:pt x="0" y="767001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11" name="Freeform 11"/>
          <p:cNvSpPr/>
          <p:nvPr/>
        </p:nvSpPr>
        <p:spPr>
          <a:xfrm>
            <a:off x="1499689" y="9010969"/>
            <a:ext cx="867429" cy="877299"/>
          </a:xfrm>
          <a:custGeom>
            <a:avLst/>
            <a:gdLst/>
            <a:ahLst/>
            <a:cxnLst/>
            <a:rect l="l" t="t" r="r" b="b"/>
            <a:pathLst>
              <a:path w="867429" h="877299">
                <a:moveTo>
                  <a:pt x="0" y="0"/>
                </a:moveTo>
                <a:lnTo>
                  <a:pt x="867429" y="0"/>
                </a:lnTo>
                <a:lnTo>
                  <a:pt x="867429" y="877299"/>
                </a:lnTo>
                <a:lnTo>
                  <a:pt x="0" y="877299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12" name="Freeform 12"/>
          <p:cNvSpPr/>
          <p:nvPr/>
        </p:nvSpPr>
        <p:spPr>
          <a:xfrm>
            <a:off x="1624361" y="7425400"/>
            <a:ext cx="1018389" cy="622066"/>
          </a:xfrm>
          <a:custGeom>
            <a:avLst/>
            <a:gdLst/>
            <a:ahLst/>
            <a:cxnLst/>
            <a:rect l="l" t="t" r="r" b="b"/>
            <a:pathLst>
              <a:path w="1018389" h="622066">
                <a:moveTo>
                  <a:pt x="0" y="0"/>
                </a:moveTo>
                <a:lnTo>
                  <a:pt x="1018390" y="0"/>
                </a:lnTo>
                <a:lnTo>
                  <a:pt x="1018390" y="622066"/>
                </a:lnTo>
                <a:lnTo>
                  <a:pt x="0" y="622066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13" name="Freeform 13"/>
          <p:cNvSpPr/>
          <p:nvPr/>
        </p:nvSpPr>
        <p:spPr>
          <a:xfrm rot="-936580" flipH="1">
            <a:off x="2269126" y="5210679"/>
            <a:ext cx="558517" cy="630203"/>
          </a:xfrm>
          <a:custGeom>
            <a:avLst/>
            <a:gdLst/>
            <a:ahLst/>
            <a:cxnLst/>
            <a:rect l="l" t="t" r="r" b="b"/>
            <a:pathLst>
              <a:path w="558517" h="630203">
                <a:moveTo>
                  <a:pt x="558517" y="0"/>
                </a:moveTo>
                <a:lnTo>
                  <a:pt x="0" y="0"/>
                </a:lnTo>
                <a:lnTo>
                  <a:pt x="0" y="630203"/>
                </a:lnTo>
                <a:lnTo>
                  <a:pt x="558517" y="630203"/>
                </a:lnTo>
                <a:lnTo>
                  <a:pt x="558517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14" name="Freeform 14"/>
          <p:cNvSpPr/>
          <p:nvPr/>
        </p:nvSpPr>
        <p:spPr>
          <a:xfrm>
            <a:off x="2194637" y="8264443"/>
            <a:ext cx="746867" cy="622700"/>
          </a:xfrm>
          <a:custGeom>
            <a:avLst/>
            <a:gdLst/>
            <a:ahLst/>
            <a:cxnLst/>
            <a:rect l="l" t="t" r="r" b="b"/>
            <a:pathLst>
              <a:path w="746867" h="622700">
                <a:moveTo>
                  <a:pt x="0" y="0"/>
                </a:moveTo>
                <a:lnTo>
                  <a:pt x="746867" y="0"/>
                </a:lnTo>
                <a:lnTo>
                  <a:pt x="746867" y="622701"/>
                </a:lnTo>
                <a:lnTo>
                  <a:pt x="0" y="622701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15" name="TextBox 15"/>
          <p:cNvSpPr txBox="1"/>
          <p:nvPr/>
        </p:nvSpPr>
        <p:spPr>
          <a:xfrm>
            <a:off x="3699515" y="4609341"/>
            <a:ext cx="11699036" cy="48402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840"/>
              </a:lnSpc>
            </a:pPr>
            <a:r>
              <a:rPr lang="en-US" sz="2400">
                <a:solidFill>
                  <a:srgbClr val="2879A4"/>
                </a:solidFill>
                <a:latin typeface="Arial"/>
                <a:ea typeface="Arial"/>
                <a:cs typeface="Arial"/>
                <a:sym typeface="Arial"/>
              </a:rPr>
              <a:t>Step 1: Triangulate current movements through mobile signals → </a:t>
            </a:r>
            <a:r>
              <a:rPr lang="en-US" sz="2400" i="1">
                <a:solidFill>
                  <a:srgbClr val="2879A4"/>
                </a:solidFill>
                <a:latin typeface="Arial Italics"/>
                <a:ea typeface="Arial Italics"/>
                <a:cs typeface="Arial Italics"/>
                <a:sym typeface="Arial Italics"/>
              </a:rPr>
              <a:t>AI supported</a:t>
            </a:r>
          </a:p>
          <a:p>
            <a:pPr algn="l">
              <a:lnSpc>
                <a:spcPts val="3840"/>
              </a:lnSpc>
            </a:pPr>
            <a:r>
              <a:rPr lang="en-US" sz="2400">
                <a:solidFill>
                  <a:srgbClr val="2879A4"/>
                </a:solidFill>
                <a:latin typeface="Arial"/>
                <a:ea typeface="Arial"/>
                <a:cs typeface="Arial"/>
                <a:sym typeface="Arial"/>
              </a:rPr>
              <a:t>Step 2: Risk and opportunity analysis. (Identification of niches, preferences, uses, interactions, etc.) → </a:t>
            </a:r>
            <a:r>
              <a:rPr lang="en-US" sz="2400" i="1">
                <a:solidFill>
                  <a:srgbClr val="2879A4"/>
                </a:solidFill>
                <a:latin typeface="Arial Italics"/>
                <a:ea typeface="Arial Italics"/>
                <a:cs typeface="Arial Italics"/>
                <a:sym typeface="Arial Italics"/>
              </a:rPr>
              <a:t>AI and human interpretation </a:t>
            </a:r>
          </a:p>
          <a:p>
            <a:pPr algn="l">
              <a:lnSpc>
                <a:spcPts val="3840"/>
              </a:lnSpc>
            </a:pPr>
            <a:r>
              <a:rPr lang="en-US" sz="2400">
                <a:solidFill>
                  <a:srgbClr val="2879A4"/>
                </a:solidFill>
                <a:latin typeface="Arial"/>
                <a:ea typeface="Arial"/>
                <a:cs typeface="Arial"/>
                <a:sym typeface="Arial"/>
              </a:rPr>
              <a:t>Step 3: Work with inbound and outbound tour operators → </a:t>
            </a:r>
            <a:r>
              <a:rPr lang="en-US" sz="2400" i="1">
                <a:solidFill>
                  <a:srgbClr val="2879A4"/>
                </a:solidFill>
                <a:latin typeface="Arial Italics"/>
                <a:ea typeface="Arial Italics"/>
                <a:cs typeface="Arial Italics"/>
                <a:sym typeface="Arial Italics"/>
              </a:rPr>
              <a:t>Human led</a:t>
            </a:r>
          </a:p>
          <a:p>
            <a:pPr algn="l">
              <a:lnSpc>
                <a:spcPts val="3840"/>
              </a:lnSpc>
            </a:pPr>
            <a:r>
              <a:rPr lang="en-US" sz="2400">
                <a:solidFill>
                  <a:srgbClr val="2879A4"/>
                </a:solidFill>
                <a:latin typeface="Arial"/>
                <a:ea typeface="Arial"/>
                <a:cs typeface="Arial"/>
                <a:sym typeface="Arial"/>
              </a:rPr>
              <a:t>Step 4: Redesign the tourism product, with emphasis on geographical diversification, attractions and offerings → </a:t>
            </a:r>
            <a:r>
              <a:rPr lang="en-US" sz="2400" i="1">
                <a:solidFill>
                  <a:srgbClr val="2879A4"/>
                </a:solidFill>
                <a:latin typeface="Arial Italics"/>
                <a:ea typeface="Arial Italics"/>
                <a:cs typeface="Arial Italics"/>
                <a:sym typeface="Arial Italics"/>
              </a:rPr>
              <a:t>Human led, AI informed</a:t>
            </a:r>
          </a:p>
          <a:p>
            <a:pPr algn="l">
              <a:lnSpc>
                <a:spcPts val="3840"/>
              </a:lnSpc>
            </a:pPr>
            <a:r>
              <a:rPr lang="en-US" sz="2400">
                <a:solidFill>
                  <a:srgbClr val="2879A4"/>
                </a:solidFill>
                <a:latin typeface="Arial"/>
                <a:ea typeface="Arial"/>
                <a:cs typeface="Arial"/>
                <a:sym typeface="Arial"/>
              </a:rPr>
              <a:t>Step 5: Reorganize flows linked to a better destination experience, service quality, </a:t>
            </a:r>
          </a:p>
          <a:p>
            <a:pPr algn="l">
              <a:lnSpc>
                <a:spcPts val="3840"/>
              </a:lnSpc>
            </a:pPr>
            <a:r>
              <a:rPr lang="en-US" sz="2400">
                <a:solidFill>
                  <a:srgbClr val="2879A4"/>
                </a:solidFill>
                <a:latin typeface="Arial"/>
                <a:ea typeface="Arial"/>
                <a:cs typeface="Arial"/>
                <a:sym typeface="Arial"/>
              </a:rPr>
              <a:t>and territorial impact → </a:t>
            </a:r>
            <a:r>
              <a:rPr lang="en-US" sz="2400" i="1">
                <a:solidFill>
                  <a:srgbClr val="2879A4"/>
                </a:solidFill>
                <a:latin typeface="Arial Italics"/>
                <a:ea typeface="Arial Italics"/>
                <a:cs typeface="Arial Italics"/>
                <a:sym typeface="Arial Italics"/>
              </a:rPr>
              <a:t>Human led, AI informed</a:t>
            </a:r>
          </a:p>
          <a:p>
            <a:pPr algn="l">
              <a:lnSpc>
                <a:spcPts val="3840"/>
              </a:lnSpc>
            </a:pPr>
            <a:r>
              <a:rPr lang="en-US" sz="2400">
                <a:solidFill>
                  <a:srgbClr val="2879A4"/>
                </a:solidFill>
                <a:latin typeface="Arial"/>
                <a:ea typeface="Arial"/>
                <a:cs typeface="Arial"/>
                <a:sym typeface="Arial"/>
              </a:rPr>
              <a:t>Step 6: Measure results → </a:t>
            </a:r>
            <a:r>
              <a:rPr lang="en-US" sz="2400" i="1">
                <a:solidFill>
                  <a:srgbClr val="2879A4"/>
                </a:solidFill>
                <a:latin typeface="Arial Italics"/>
                <a:ea typeface="Arial Italics"/>
                <a:cs typeface="Arial Italics"/>
                <a:sym typeface="Arial Italics"/>
              </a:rPr>
              <a:t>AI supported </a:t>
            </a:r>
          </a:p>
          <a:p>
            <a:pPr algn="l">
              <a:lnSpc>
                <a:spcPts val="3840"/>
              </a:lnSpc>
            </a:pPr>
            <a:r>
              <a:rPr lang="en-US" sz="2400">
                <a:solidFill>
                  <a:srgbClr val="2879A4"/>
                </a:solidFill>
                <a:latin typeface="Arial"/>
                <a:ea typeface="Arial"/>
                <a:cs typeface="Arial"/>
                <a:sym typeface="Arial"/>
              </a:rPr>
              <a:t>Step 7: Share results and continue improving → </a:t>
            </a:r>
            <a:r>
              <a:rPr lang="en-US" sz="2400" i="1">
                <a:solidFill>
                  <a:srgbClr val="2879A4"/>
                </a:solidFill>
                <a:latin typeface="Arial Italics"/>
                <a:ea typeface="Arial Italics"/>
                <a:cs typeface="Arial Italics"/>
                <a:sym typeface="Arial Italics"/>
              </a:rPr>
              <a:t>Human led, AI supported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736023" y="990735"/>
            <a:ext cx="14785968" cy="13716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280"/>
              </a:lnSpc>
              <a:spcBef>
                <a:spcPct val="0"/>
              </a:spcBef>
            </a:pPr>
            <a:r>
              <a:rPr lang="en-US" sz="4400" b="1">
                <a:solidFill>
                  <a:srgbClr val="9C7E5D"/>
                </a:solidFill>
                <a:latin typeface="Poppins Bold"/>
                <a:ea typeface="Poppins Bold"/>
                <a:cs typeface="Poppins Bold"/>
                <a:sym typeface="Poppins Bold"/>
              </a:rPr>
              <a:t>HOW AI AND HUMAN INTELLIGENCE WORK TOGETHER IN DESTINATION MANAGEMENT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801596" y="2679034"/>
            <a:ext cx="14720394" cy="10955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79"/>
              </a:lnSpc>
              <a:spcBef>
                <a:spcPct val="0"/>
              </a:spcBef>
            </a:pPr>
            <a:r>
              <a:rPr lang="en-US" sz="2400" b="1">
                <a:solidFill>
                  <a:srgbClr val="2879A4"/>
                </a:solidFill>
                <a:latin typeface="Arial Bold"/>
                <a:ea typeface="Arial Bold"/>
                <a:cs typeface="Arial Bold"/>
                <a:sym typeface="Arial Bold"/>
              </a:rPr>
              <a:t>Imagine we want to harmonize tourism flows in Lanzarote, a tourist destination where, with a population of 165,000 people, approximately 3,400,000 visitors arrived in 2025, with around 60% of its territory under some form of environmental protection.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0287000"/>
            <a:chOff x="0" y="0"/>
            <a:chExt cx="24384000" cy="13716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84000" cy="13716000"/>
            </a:xfrm>
            <a:custGeom>
              <a:avLst/>
              <a:gdLst/>
              <a:ahLst/>
              <a:cxnLst/>
              <a:rect l="l" t="t" r="r" b="b"/>
              <a:pathLst>
                <a:path w="24384000" h="13716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0000"/>
              </a:blip>
              <a:stretch>
                <a:fillRect t="-61111" b="-61111"/>
              </a:stretch>
            </a:blipFill>
          </p:spPr>
          <p:txBody>
            <a:bodyPr/>
            <a:lstStyle/>
            <a:p>
              <a:endParaRPr lang="es-ES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15846438" y="185204"/>
            <a:ext cx="2069040" cy="1379353"/>
            <a:chOff x="0" y="0"/>
            <a:chExt cx="2758719" cy="1839138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758694" cy="1839087"/>
            </a:xfrm>
            <a:custGeom>
              <a:avLst/>
              <a:gdLst/>
              <a:ahLst/>
              <a:cxnLst/>
              <a:rect l="l" t="t" r="r" b="b"/>
              <a:pathLst>
                <a:path w="2758694" h="1839087">
                  <a:moveTo>
                    <a:pt x="0" y="0"/>
                  </a:moveTo>
                  <a:lnTo>
                    <a:pt x="2758694" y="0"/>
                  </a:lnTo>
                  <a:lnTo>
                    <a:pt x="2758694" y="1839087"/>
                  </a:lnTo>
                  <a:lnTo>
                    <a:pt x="0" y="18390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25001" b="-25003"/>
              </a:stretch>
            </a:blip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1091758" y="3020905"/>
            <a:ext cx="6874463" cy="475720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259080" lvl="1" algn="l">
              <a:lnSpc>
                <a:spcPts val="3359"/>
              </a:lnSpc>
            </a:pPr>
            <a:r>
              <a:rPr lang="en-US" sz="2400" dirty="0">
                <a:solidFill>
                  <a:srgbClr val="2879A4"/>
                </a:solidFill>
                <a:latin typeface="Arial"/>
                <a:ea typeface="Arial"/>
                <a:cs typeface="Arial"/>
                <a:sym typeface="Arial"/>
              </a:rPr>
              <a:t>Lower risk of traffic congestion</a:t>
            </a:r>
          </a:p>
          <a:p>
            <a:pPr algn="l">
              <a:lnSpc>
                <a:spcPts val="3359"/>
              </a:lnSpc>
            </a:pPr>
            <a:endParaRPr lang="en-US" sz="2400" dirty="0">
              <a:solidFill>
                <a:srgbClr val="2879A4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59080" lvl="1" algn="l">
              <a:lnSpc>
                <a:spcPts val="3359"/>
              </a:lnSpc>
            </a:pPr>
            <a:r>
              <a:rPr lang="en-US" sz="2400" dirty="0">
                <a:solidFill>
                  <a:srgbClr val="2879A4"/>
                </a:solidFill>
                <a:latin typeface="Arial"/>
                <a:ea typeface="Arial"/>
                <a:cs typeface="Arial"/>
                <a:sym typeface="Arial"/>
              </a:rPr>
              <a:t> Reduced conflict</a:t>
            </a:r>
          </a:p>
          <a:p>
            <a:pPr algn="l">
              <a:lnSpc>
                <a:spcPts val="3359"/>
              </a:lnSpc>
            </a:pPr>
            <a:endParaRPr lang="en-US" sz="2400" dirty="0">
              <a:solidFill>
                <a:srgbClr val="2879A4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59080" lvl="1" algn="l">
              <a:lnSpc>
                <a:spcPts val="3359"/>
              </a:lnSpc>
            </a:pPr>
            <a:r>
              <a:rPr lang="en-US" sz="2400" dirty="0">
                <a:solidFill>
                  <a:srgbClr val="2879A4"/>
                </a:solidFill>
                <a:latin typeface="Arial"/>
                <a:ea typeface="Arial"/>
                <a:cs typeface="Arial"/>
                <a:sym typeface="Arial"/>
              </a:rPr>
              <a:t> Mitigation of tourism-phobia risks</a:t>
            </a:r>
          </a:p>
          <a:p>
            <a:pPr algn="l">
              <a:lnSpc>
                <a:spcPts val="3359"/>
              </a:lnSpc>
            </a:pPr>
            <a:endParaRPr lang="en-US" sz="2400" dirty="0">
              <a:solidFill>
                <a:srgbClr val="2879A4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59080" lvl="1" algn="l">
              <a:lnSpc>
                <a:spcPts val="3359"/>
              </a:lnSpc>
            </a:pPr>
            <a:r>
              <a:rPr lang="en-US" sz="2400" dirty="0">
                <a:solidFill>
                  <a:srgbClr val="2879A4"/>
                </a:solidFill>
                <a:latin typeface="Arial"/>
                <a:ea typeface="Arial"/>
                <a:cs typeface="Arial"/>
                <a:sym typeface="Arial"/>
              </a:rPr>
              <a:t> Cooperation in  territorial governance</a:t>
            </a:r>
          </a:p>
          <a:p>
            <a:pPr algn="l">
              <a:lnSpc>
                <a:spcPts val="3359"/>
              </a:lnSpc>
            </a:pPr>
            <a:endParaRPr lang="en-US" sz="2400" dirty="0">
              <a:solidFill>
                <a:srgbClr val="2879A4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59080" lvl="1" algn="l">
              <a:lnSpc>
                <a:spcPts val="3359"/>
              </a:lnSpc>
            </a:pPr>
            <a:r>
              <a:rPr lang="en-US" sz="2400" dirty="0">
                <a:solidFill>
                  <a:srgbClr val="2879A4"/>
                </a:solidFill>
                <a:latin typeface="Arial"/>
                <a:ea typeface="Arial"/>
                <a:cs typeface="Arial"/>
                <a:sym typeface="Arial"/>
              </a:rPr>
              <a:t> Better interaction with the natural environment</a:t>
            </a:r>
          </a:p>
          <a:p>
            <a:pPr algn="l">
              <a:lnSpc>
                <a:spcPts val="3359"/>
              </a:lnSpc>
            </a:pPr>
            <a:endParaRPr lang="en-US" sz="2400" dirty="0">
              <a:solidFill>
                <a:srgbClr val="2879A4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59080" lvl="1" algn="l">
              <a:lnSpc>
                <a:spcPts val="3359"/>
              </a:lnSpc>
            </a:pPr>
            <a:r>
              <a:rPr lang="en-US" sz="2400" dirty="0">
                <a:solidFill>
                  <a:srgbClr val="2879A4"/>
                </a:solidFill>
                <a:latin typeface="Arial"/>
                <a:ea typeface="Arial"/>
                <a:cs typeface="Arial"/>
                <a:sym typeface="Arial"/>
              </a:rPr>
              <a:t> Lower impact on biodiversity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826628" y="990735"/>
            <a:ext cx="14196927" cy="13716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280"/>
              </a:lnSpc>
              <a:spcBef>
                <a:spcPct val="0"/>
              </a:spcBef>
            </a:pPr>
            <a:r>
              <a:rPr lang="en-US" sz="4400" b="1">
                <a:solidFill>
                  <a:srgbClr val="9C7E5D"/>
                </a:solidFill>
                <a:latin typeface="Poppins Bold"/>
                <a:ea typeface="Poppins Bold"/>
                <a:cs typeface="Poppins Bold"/>
                <a:sym typeface="Poppins Bold"/>
              </a:rPr>
              <a:t>PROJECTION OF IMPACTS: TERRITORIAL, ENVIRONMENTAL AND SOCIAL TRANSFORMATION </a:t>
            </a:r>
          </a:p>
        </p:txBody>
      </p:sp>
      <p:grpSp>
        <p:nvGrpSpPr>
          <p:cNvPr id="8" name="Group 8"/>
          <p:cNvGrpSpPr/>
          <p:nvPr/>
        </p:nvGrpSpPr>
        <p:grpSpPr>
          <a:xfrm>
            <a:off x="16156562" y="2362429"/>
            <a:ext cx="2813571" cy="7924571"/>
            <a:chOff x="0" y="0"/>
            <a:chExt cx="3751428" cy="10566095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3751453" cy="10566146"/>
            </a:xfrm>
            <a:custGeom>
              <a:avLst/>
              <a:gdLst/>
              <a:ahLst/>
              <a:cxnLst/>
              <a:rect l="l" t="t" r="r" b="b"/>
              <a:pathLst>
                <a:path w="3751453" h="10566146">
                  <a:moveTo>
                    <a:pt x="0" y="0"/>
                  </a:moveTo>
                  <a:lnTo>
                    <a:pt x="3751453" y="0"/>
                  </a:lnTo>
                  <a:lnTo>
                    <a:pt x="3751453" y="10566146"/>
                  </a:lnTo>
                  <a:lnTo>
                    <a:pt x="0" y="105661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t="-61646" b="-61646"/>
              </a:stretch>
            </a:blip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8668455" y="3405018"/>
            <a:ext cx="7903459" cy="38851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259080" lvl="1" algn="l">
              <a:lnSpc>
                <a:spcPts val="3359"/>
              </a:lnSpc>
            </a:pPr>
            <a:r>
              <a:rPr lang="en-US" sz="2400" dirty="0">
                <a:solidFill>
                  <a:srgbClr val="2879A4"/>
                </a:solidFill>
                <a:latin typeface="Arial"/>
                <a:ea typeface="Arial"/>
                <a:cs typeface="Arial"/>
                <a:sym typeface="Arial"/>
              </a:rPr>
              <a:t> Lower impact on soil, water, and air</a:t>
            </a:r>
          </a:p>
          <a:p>
            <a:pPr algn="l">
              <a:lnSpc>
                <a:spcPts val="3359"/>
              </a:lnSpc>
            </a:pPr>
            <a:endParaRPr lang="en-US" sz="2400" dirty="0">
              <a:solidFill>
                <a:srgbClr val="2879A4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59080" lvl="1" algn="l">
              <a:lnSpc>
                <a:spcPts val="3359"/>
              </a:lnSpc>
            </a:pPr>
            <a:r>
              <a:rPr lang="en-US" sz="2400" dirty="0">
                <a:solidFill>
                  <a:srgbClr val="2879A4"/>
                </a:solidFill>
                <a:latin typeface="Arial"/>
                <a:ea typeface="Arial"/>
                <a:cs typeface="Arial"/>
                <a:sym typeface="Arial"/>
              </a:rPr>
              <a:t> Better waste management</a:t>
            </a:r>
          </a:p>
          <a:p>
            <a:pPr algn="l">
              <a:lnSpc>
                <a:spcPts val="3359"/>
              </a:lnSpc>
            </a:pPr>
            <a:endParaRPr lang="en-US" sz="2400" dirty="0">
              <a:solidFill>
                <a:srgbClr val="2879A4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59080" lvl="1" algn="l">
              <a:lnSpc>
                <a:spcPts val="3359"/>
              </a:lnSpc>
            </a:pPr>
            <a:r>
              <a:rPr lang="en-US" sz="2400" dirty="0">
                <a:solidFill>
                  <a:srgbClr val="2879A4"/>
                </a:solidFill>
                <a:latin typeface="Arial"/>
                <a:ea typeface="Arial"/>
                <a:cs typeface="Arial"/>
                <a:sym typeface="Arial"/>
              </a:rPr>
              <a:t> Improved experience and uniqueness of the tourist destination</a:t>
            </a:r>
          </a:p>
          <a:p>
            <a:pPr algn="l">
              <a:lnSpc>
                <a:spcPts val="3359"/>
              </a:lnSpc>
            </a:pPr>
            <a:endParaRPr lang="en-US" sz="2400" dirty="0">
              <a:solidFill>
                <a:srgbClr val="2879A4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59080" lvl="1" algn="l">
              <a:lnSpc>
                <a:spcPts val="3359"/>
              </a:lnSpc>
            </a:pPr>
            <a:r>
              <a:rPr lang="en-US" sz="2400" dirty="0">
                <a:solidFill>
                  <a:srgbClr val="2879A4"/>
                </a:solidFill>
                <a:latin typeface="Arial"/>
                <a:ea typeface="Arial"/>
                <a:cs typeface="Arial"/>
                <a:sym typeface="Arial"/>
              </a:rPr>
              <a:t> Greater capacity for the conservation, and the promotion of cultural heritage (tangible and intangible)</a:t>
            </a:r>
          </a:p>
        </p:txBody>
      </p:sp>
      <p:sp>
        <p:nvSpPr>
          <p:cNvPr id="11" name="Freeform 11"/>
          <p:cNvSpPr/>
          <p:nvPr/>
        </p:nvSpPr>
        <p:spPr>
          <a:xfrm>
            <a:off x="198811" y="8445933"/>
            <a:ext cx="1448811" cy="919995"/>
          </a:xfrm>
          <a:custGeom>
            <a:avLst/>
            <a:gdLst/>
            <a:ahLst/>
            <a:cxnLst/>
            <a:rect l="l" t="t" r="r" b="b"/>
            <a:pathLst>
              <a:path w="1448811" h="919995">
                <a:moveTo>
                  <a:pt x="0" y="0"/>
                </a:moveTo>
                <a:lnTo>
                  <a:pt x="1448811" y="0"/>
                </a:lnTo>
                <a:lnTo>
                  <a:pt x="1448811" y="919995"/>
                </a:lnTo>
                <a:lnTo>
                  <a:pt x="0" y="91999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12" name="Freeform 12"/>
          <p:cNvSpPr/>
          <p:nvPr/>
        </p:nvSpPr>
        <p:spPr>
          <a:xfrm>
            <a:off x="2352472" y="8445933"/>
            <a:ext cx="1109643" cy="919995"/>
          </a:xfrm>
          <a:custGeom>
            <a:avLst/>
            <a:gdLst/>
            <a:ahLst/>
            <a:cxnLst/>
            <a:rect l="l" t="t" r="r" b="b"/>
            <a:pathLst>
              <a:path w="1109643" h="919995">
                <a:moveTo>
                  <a:pt x="0" y="0"/>
                </a:moveTo>
                <a:lnTo>
                  <a:pt x="1109643" y="0"/>
                </a:lnTo>
                <a:lnTo>
                  <a:pt x="1109643" y="919995"/>
                </a:lnTo>
                <a:lnTo>
                  <a:pt x="0" y="91999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13" name="Freeform 13"/>
          <p:cNvSpPr/>
          <p:nvPr/>
        </p:nvSpPr>
        <p:spPr>
          <a:xfrm>
            <a:off x="4166965" y="8445933"/>
            <a:ext cx="1382592" cy="938525"/>
          </a:xfrm>
          <a:custGeom>
            <a:avLst/>
            <a:gdLst/>
            <a:ahLst/>
            <a:cxnLst/>
            <a:rect l="l" t="t" r="r" b="b"/>
            <a:pathLst>
              <a:path w="1382592" h="938525">
                <a:moveTo>
                  <a:pt x="0" y="0"/>
                </a:moveTo>
                <a:lnTo>
                  <a:pt x="1382592" y="0"/>
                </a:lnTo>
                <a:lnTo>
                  <a:pt x="1382592" y="938525"/>
                </a:lnTo>
                <a:lnTo>
                  <a:pt x="0" y="938525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r="-38651"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14" name="Freeform 14"/>
          <p:cNvSpPr/>
          <p:nvPr/>
        </p:nvSpPr>
        <p:spPr>
          <a:xfrm>
            <a:off x="6253558" y="8445933"/>
            <a:ext cx="1007812" cy="938525"/>
          </a:xfrm>
          <a:custGeom>
            <a:avLst/>
            <a:gdLst/>
            <a:ahLst/>
            <a:cxnLst/>
            <a:rect l="l" t="t" r="r" b="b"/>
            <a:pathLst>
              <a:path w="1007812" h="938525">
                <a:moveTo>
                  <a:pt x="0" y="0"/>
                </a:moveTo>
                <a:lnTo>
                  <a:pt x="1007813" y="0"/>
                </a:lnTo>
                <a:lnTo>
                  <a:pt x="1007813" y="938525"/>
                </a:lnTo>
                <a:lnTo>
                  <a:pt x="0" y="938525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15" name="Freeform 15"/>
          <p:cNvSpPr/>
          <p:nvPr/>
        </p:nvSpPr>
        <p:spPr>
          <a:xfrm>
            <a:off x="9591065" y="8464463"/>
            <a:ext cx="947228" cy="919995"/>
          </a:xfrm>
          <a:custGeom>
            <a:avLst/>
            <a:gdLst/>
            <a:ahLst/>
            <a:cxnLst/>
            <a:rect l="l" t="t" r="r" b="b"/>
            <a:pathLst>
              <a:path w="947228" h="919995">
                <a:moveTo>
                  <a:pt x="0" y="0"/>
                </a:moveTo>
                <a:lnTo>
                  <a:pt x="947228" y="0"/>
                </a:lnTo>
                <a:lnTo>
                  <a:pt x="947228" y="919995"/>
                </a:lnTo>
                <a:lnTo>
                  <a:pt x="0" y="919995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16" name="Freeform 16"/>
          <p:cNvSpPr/>
          <p:nvPr/>
        </p:nvSpPr>
        <p:spPr>
          <a:xfrm>
            <a:off x="7966221" y="8445933"/>
            <a:ext cx="919995" cy="919995"/>
          </a:xfrm>
          <a:custGeom>
            <a:avLst/>
            <a:gdLst/>
            <a:ahLst/>
            <a:cxnLst/>
            <a:rect l="l" t="t" r="r" b="b"/>
            <a:pathLst>
              <a:path w="919995" h="919995">
                <a:moveTo>
                  <a:pt x="0" y="0"/>
                </a:moveTo>
                <a:lnTo>
                  <a:pt x="919994" y="0"/>
                </a:lnTo>
                <a:lnTo>
                  <a:pt x="919994" y="919995"/>
                </a:lnTo>
                <a:lnTo>
                  <a:pt x="0" y="919995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17" name="Freeform 17"/>
          <p:cNvSpPr/>
          <p:nvPr/>
        </p:nvSpPr>
        <p:spPr>
          <a:xfrm>
            <a:off x="12824341" y="8464463"/>
            <a:ext cx="945789" cy="919995"/>
          </a:xfrm>
          <a:custGeom>
            <a:avLst/>
            <a:gdLst/>
            <a:ahLst/>
            <a:cxnLst/>
            <a:rect l="l" t="t" r="r" b="b"/>
            <a:pathLst>
              <a:path w="945789" h="919995">
                <a:moveTo>
                  <a:pt x="0" y="0"/>
                </a:moveTo>
                <a:lnTo>
                  <a:pt x="945789" y="0"/>
                </a:lnTo>
                <a:lnTo>
                  <a:pt x="945789" y="919995"/>
                </a:lnTo>
                <a:lnTo>
                  <a:pt x="0" y="919995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18" name="Freeform 18"/>
          <p:cNvSpPr/>
          <p:nvPr/>
        </p:nvSpPr>
        <p:spPr>
          <a:xfrm>
            <a:off x="14474980" y="8464463"/>
            <a:ext cx="632331" cy="938525"/>
          </a:xfrm>
          <a:custGeom>
            <a:avLst/>
            <a:gdLst/>
            <a:ahLst/>
            <a:cxnLst/>
            <a:rect l="l" t="t" r="r" b="b"/>
            <a:pathLst>
              <a:path w="632331" h="938525">
                <a:moveTo>
                  <a:pt x="0" y="0"/>
                </a:moveTo>
                <a:lnTo>
                  <a:pt x="632332" y="0"/>
                </a:lnTo>
                <a:lnTo>
                  <a:pt x="632332" y="938525"/>
                </a:lnTo>
                <a:lnTo>
                  <a:pt x="0" y="938525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19" name="Freeform 19"/>
          <p:cNvSpPr/>
          <p:nvPr/>
        </p:nvSpPr>
        <p:spPr>
          <a:xfrm>
            <a:off x="15804511" y="8445933"/>
            <a:ext cx="914245" cy="919995"/>
          </a:xfrm>
          <a:custGeom>
            <a:avLst/>
            <a:gdLst/>
            <a:ahLst/>
            <a:cxnLst/>
            <a:rect l="l" t="t" r="r" b="b"/>
            <a:pathLst>
              <a:path w="914245" h="919995">
                <a:moveTo>
                  <a:pt x="0" y="0"/>
                </a:moveTo>
                <a:lnTo>
                  <a:pt x="914245" y="0"/>
                </a:lnTo>
                <a:lnTo>
                  <a:pt x="914245" y="919995"/>
                </a:lnTo>
                <a:lnTo>
                  <a:pt x="0" y="919995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20" name="Freeform 20"/>
          <p:cNvSpPr/>
          <p:nvPr/>
        </p:nvSpPr>
        <p:spPr>
          <a:xfrm>
            <a:off x="11243143" y="8445933"/>
            <a:ext cx="876348" cy="938525"/>
          </a:xfrm>
          <a:custGeom>
            <a:avLst/>
            <a:gdLst/>
            <a:ahLst/>
            <a:cxnLst/>
            <a:rect l="l" t="t" r="r" b="b"/>
            <a:pathLst>
              <a:path w="876348" h="938525">
                <a:moveTo>
                  <a:pt x="0" y="0"/>
                </a:moveTo>
                <a:lnTo>
                  <a:pt x="876348" y="0"/>
                </a:lnTo>
                <a:lnTo>
                  <a:pt x="876348" y="938525"/>
                </a:lnTo>
                <a:lnTo>
                  <a:pt x="0" y="938525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21" name="Freeform 21"/>
          <p:cNvSpPr/>
          <p:nvPr/>
        </p:nvSpPr>
        <p:spPr>
          <a:xfrm>
            <a:off x="882087" y="3043105"/>
            <a:ext cx="419342" cy="454012"/>
          </a:xfrm>
          <a:custGeom>
            <a:avLst/>
            <a:gdLst/>
            <a:ahLst/>
            <a:cxnLst/>
            <a:rect l="l" t="t" r="r" b="b"/>
            <a:pathLst>
              <a:path w="419342" h="454012">
                <a:moveTo>
                  <a:pt x="0" y="0"/>
                </a:moveTo>
                <a:lnTo>
                  <a:pt x="419342" y="0"/>
                </a:lnTo>
                <a:lnTo>
                  <a:pt x="419342" y="454013"/>
                </a:lnTo>
                <a:lnTo>
                  <a:pt x="0" y="454013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22" name="Freeform 22"/>
          <p:cNvSpPr/>
          <p:nvPr/>
        </p:nvSpPr>
        <p:spPr>
          <a:xfrm>
            <a:off x="882087" y="3871547"/>
            <a:ext cx="419342" cy="454012"/>
          </a:xfrm>
          <a:custGeom>
            <a:avLst/>
            <a:gdLst/>
            <a:ahLst/>
            <a:cxnLst/>
            <a:rect l="l" t="t" r="r" b="b"/>
            <a:pathLst>
              <a:path w="419342" h="454012">
                <a:moveTo>
                  <a:pt x="0" y="0"/>
                </a:moveTo>
                <a:lnTo>
                  <a:pt x="419342" y="0"/>
                </a:lnTo>
                <a:lnTo>
                  <a:pt x="419342" y="454012"/>
                </a:lnTo>
                <a:lnTo>
                  <a:pt x="0" y="454012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23" name="Freeform 23"/>
          <p:cNvSpPr/>
          <p:nvPr/>
        </p:nvSpPr>
        <p:spPr>
          <a:xfrm>
            <a:off x="882087" y="4697034"/>
            <a:ext cx="419342" cy="454012"/>
          </a:xfrm>
          <a:custGeom>
            <a:avLst/>
            <a:gdLst/>
            <a:ahLst/>
            <a:cxnLst/>
            <a:rect l="l" t="t" r="r" b="b"/>
            <a:pathLst>
              <a:path w="419342" h="454012">
                <a:moveTo>
                  <a:pt x="0" y="0"/>
                </a:moveTo>
                <a:lnTo>
                  <a:pt x="419342" y="0"/>
                </a:lnTo>
                <a:lnTo>
                  <a:pt x="419342" y="454013"/>
                </a:lnTo>
                <a:lnTo>
                  <a:pt x="0" y="454013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24" name="Freeform 24"/>
          <p:cNvSpPr/>
          <p:nvPr/>
        </p:nvSpPr>
        <p:spPr>
          <a:xfrm>
            <a:off x="882087" y="5522522"/>
            <a:ext cx="419342" cy="454012"/>
          </a:xfrm>
          <a:custGeom>
            <a:avLst/>
            <a:gdLst/>
            <a:ahLst/>
            <a:cxnLst/>
            <a:rect l="l" t="t" r="r" b="b"/>
            <a:pathLst>
              <a:path w="419342" h="454012">
                <a:moveTo>
                  <a:pt x="0" y="0"/>
                </a:moveTo>
                <a:lnTo>
                  <a:pt x="419342" y="0"/>
                </a:lnTo>
                <a:lnTo>
                  <a:pt x="419342" y="454012"/>
                </a:lnTo>
                <a:lnTo>
                  <a:pt x="0" y="454012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25" name="Freeform 25"/>
          <p:cNvSpPr/>
          <p:nvPr/>
        </p:nvSpPr>
        <p:spPr>
          <a:xfrm>
            <a:off x="882087" y="6348009"/>
            <a:ext cx="419342" cy="454012"/>
          </a:xfrm>
          <a:custGeom>
            <a:avLst/>
            <a:gdLst/>
            <a:ahLst/>
            <a:cxnLst/>
            <a:rect l="l" t="t" r="r" b="b"/>
            <a:pathLst>
              <a:path w="419342" h="454012">
                <a:moveTo>
                  <a:pt x="0" y="0"/>
                </a:moveTo>
                <a:lnTo>
                  <a:pt x="419342" y="0"/>
                </a:lnTo>
                <a:lnTo>
                  <a:pt x="419342" y="454012"/>
                </a:lnTo>
                <a:lnTo>
                  <a:pt x="0" y="454012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26" name="Freeform 26"/>
          <p:cNvSpPr/>
          <p:nvPr/>
        </p:nvSpPr>
        <p:spPr>
          <a:xfrm>
            <a:off x="882087" y="7251878"/>
            <a:ext cx="419342" cy="454012"/>
          </a:xfrm>
          <a:custGeom>
            <a:avLst/>
            <a:gdLst/>
            <a:ahLst/>
            <a:cxnLst/>
            <a:rect l="l" t="t" r="r" b="b"/>
            <a:pathLst>
              <a:path w="419342" h="454012">
                <a:moveTo>
                  <a:pt x="0" y="0"/>
                </a:moveTo>
                <a:lnTo>
                  <a:pt x="419342" y="0"/>
                </a:lnTo>
                <a:lnTo>
                  <a:pt x="419342" y="454013"/>
                </a:lnTo>
                <a:lnTo>
                  <a:pt x="0" y="454013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27" name="Freeform 27"/>
          <p:cNvSpPr/>
          <p:nvPr/>
        </p:nvSpPr>
        <p:spPr>
          <a:xfrm>
            <a:off x="8458783" y="3422377"/>
            <a:ext cx="419342" cy="454012"/>
          </a:xfrm>
          <a:custGeom>
            <a:avLst/>
            <a:gdLst/>
            <a:ahLst/>
            <a:cxnLst/>
            <a:rect l="l" t="t" r="r" b="b"/>
            <a:pathLst>
              <a:path w="419342" h="454012">
                <a:moveTo>
                  <a:pt x="0" y="0"/>
                </a:moveTo>
                <a:lnTo>
                  <a:pt x="419343" y="0"/>
                </a:lnTo>
                <a:lnTo>
                  <a:pt x="419343" y="454012"/>
                </a:lnTo>
                <a:lnTo>
                  <a:pt x="0" y="454012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28" name="Freeform 28"/>
          <p:cNvSpPr/>
          <p:nvPr/>
        </p:nvSpPr>
        <p:spPr>
          <a:xfrm>
            <a:off x="8458783" y="4250818"/>
            <a:ext cx="419342" cy="454012"/>
          </a:xfrm>
          <a:custGeom>
            <a:avLst/>
            <a:gdLst/>
            <a:ahLst/>
            <a:cxnLst/>
            <a:rect l="l" t="t" r="r" b="b"/>
            <a:pathLst>
              <a:path w="419342" h="454012">
                <a:moveTo>
                  <a:pt x="0" y="0"/>
                </a:moveTo>
                <a:lnTo>
                  <a:pt x="419343" y="0"/>
                </a:lnTo>
                <a:lnTo>
                  <a:pt x="419343" y="454012"/>
                </a:lnTo>
                <a:lnTo>
                  <a:pt x="0" y="454012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29" name="Freeform 29"/>
          <p:cNvSpPr/>
          <p:nvPr/>
        </p:nvSpPr>
        <p:spPr>
          <a:xfrm>
            <a:off x="8458783" y="5076305"/>
            <a:ext cx="419342" cy="454012"/>
          </a:xfrm>
          <a:custGeom>
            <a:avLst/>
            <a:gdLst/>
            <a:ahLst/>
            <a:cxnLst/>
            <a:rect l="l" t="t" r="r" b="b"/>
            <a:pathLst>
              <a:path w="419342" h="454012">
                <a:moveTo>
                  <a:pt x="0" y="0"/>
                </a:moveTo>
                <a:lnTo>
                  <a:pt x="419343" y="0"/>
                </a:lnTo>
                <a:lnTo>
                  <a:pt x="419343" y="454013"/>
                </a:lnTo>
                <a:lnTo>
                  <a:pt x="0" y="454013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30" name="Freeform 30"/>
          <p:cNvSpPr/>
          <p:nvPr/>
        </p:nvSpPr>
        <p:spPr>
          <a:xfrm>
            <a:off x="8491349" y="6313059"/>
            <a:ext cx="419342" cy="454012"/>
          </a:xfrm>
          <a:custGeom>
            <a:avLst/>
            <a:gdLst/>
            <a:ahLst/>
            <a:cxnLst/>
            <a:rect l="l" t="t" r="r" b="b"/>
            <a:pathLst>
              <a:path w="419342" h="454012">
                <a:moveTo>
                  <a:pt x="0" y="0"/>
                </a:moveTo>
                <a:lnTo>
                  <a:pt x="419342" y="0"/>
                </a:lnTo>
                <a:lnTo>
                  <a:pt x="419342" y="454012"/>
                </a:lnTo>
                <a:lnTo>
                  <a:pt x="0" y="454012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0287000"/>
            <a:chOff x="0" y="0"/>
            <a:chExt cx="24384000" cy="13716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84000" cy="13716000"/>
            </a:xfrm>
            <a:custGeom>
              <a:avLst/>
              <a:gdLst/>
              <a:ahLst/>
              <a:cxnLst/>
              <a:rect l="l" t="t" r="r" b="b"/>
              <a:pathLst>
                <a:path w="24384000" h="13716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0000"/>
              </a:blip>
              <a:stretch>
                <a:fillRect t="-61111" b="-61111"/>
              </a:stretch>
            </a:blipFill>
          </p:spPr>
          <p:txBody>
            <a:bodyPr/>
            <a:lstStyle/>
            <a:p>
              <a:endParaRPr lang="es-ES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15846438" y="185204"/>
            <a:ext cx="2069040" cy="1379353"/>
            <a:chOff x="0" y="0"/>
            <a:chExt cx="2758719" cy="1839138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758694" cy="1839087"/>
            </a:xfrm>
            <a:custGeom>
              <a:avLst/>
              <a:gdLst/>
              <a:ahLst/>
              <a:cxnLst/>
              <a:rect l="l" t="t" r="r" b="b"/>
              <a:pathLst>
                <a:path w="2758694" h="1839087">
                  <a:moveTo>
                    <a:pt x="0" y="0"/>
                  </a:moveTo>
                  <a:lnTo>
                    <a:pt x="2758694" y="0"/>
                  </a:lnTo>
                  <a:lnTo>
                    <a:pt x="2758694" y="1839087"/>
                  </a:lnTo>
                  <a:lnTo>
                    <a:pt x="0" y="18390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25001" b="-25003"/>
              </a:stretch>
            </a:blip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1365042" y="3992054"/>
            <a:ext cx="6407358" cy="30131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259080" lvl="1" algn="l">
              <a:lnSpc>
                <a:spcPts val="3359"/>
              </a:lnSpc>
            </a:pPr>
            <a:r>
              <a:rPr lang="en-US" sz="2400" dirty="0">
                <a:solidFill>
                  <a:srgbClr val="2879A4"/>
                </a:solidFill>
                <a:latin typeface="Arial"/>
                <a:ea typeface="Arial"/>
                <a:cs typeface="Arial"/>
                <a:sym typeface="Arial"/>
              </a:rPr>
              <a:t> Higher satisfaction rating</a:t>
            </a:r>
          </a:p>
          <a:p>
            <a:pPr algn="l">
              <a:lnSpc>
                <a:spcPts val="3359"/>
              </a:lnSpc>
            </a:pPr>
            <a:endParaRPr lang="en-US" sz="2400" dirty="0">
              <a:solidFill>
                <a:srgbClr val="2879A4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59080" lvl="1" algn="l">
              <a:lnSpc>
                <a:spcPts val="3359"/>
              </a:lnSpc>
            </a:pPr>
            <a:r>
              <a:rPr lang="en-US" sz="2400" dirty="0">
                <a:solidFill>
                  <a:srgbClr val="2879A4"/>
                </a:solidFill>
                <a:latin typeface="Arial"/>
                <a:ea typeface="Arial"/>
                <a:cs typeface="Arial"/>
                <a:sym typeface="Arial"/>
              </a:rPr>
              <a:t> Higher revenue per visitor</a:t>
            </a:r>
          </a:p>
          <a:p>
            <a:pPr algn="l">
              <a:lnSpc>
                <a:spcPts val="3359"/>
              </a:lnSpc>
            </a:pPr>
            <a:endParaRPr lang="en-US" sz="2400" dirty="0">
              <a:solidFill>
                <a:srgbClr val="2879A4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59080" lvl="1" algn="l">
              <a:lnSpc>
                <a:spcPts val="3359"/>
              </a:lnSpc>
            </a:pPr>
            <a:r>
              <a:rPr lang="en-US" sz="2400" dirty="0">
                <a:solidFill>
                  <a:srgbClr val="2879A4"/>
                </a:solidFill>
                <a:latin typeface="Arial"/>
                <a:ea typeface="Arial"/>
                <a:cs typeface="Arial"/>
                <a:sym typeface="Arial"/>
              </a:rPr>
              <a:t> Opening opportunities for local businesses</a:t>
            </a:r>
          </a:p>
          <a:p>
            <a:pPr algn="l">
              <a:lnSpc>
                <a:spcPts val="3359"/>
              </a:lnSpc>
            </a:pPr>
            <a:endParaRPr lang="en-US" sz="2400" dirty="0">
              <a:solidFill>
                <a:srgbClr val="2879A4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59080" lvl="1" algn="l">
              <a:lnSpc>
                <a:spcPts val="3359"/>
              </a:lnSpc>
            </a:pPr>
            <a:r>
              <a:rPr lang="en-US" sz="2400" dirty="0">
                <a:solidFill>
                  <a:srgbClr val="2879A4"/>
                </a:solidFill>
                <a:latin typeface="Arial"/>
                <a:ea typeface="Arial"/>
                <a:cs typeface="Arial"/>
                <a:sym typeface="Arial"/>
              </a:rPr>
              <a:t> Greater efficiency in resource use</a:t>
            </a:r>
          </a:p>
        </p:txBody>
      </p:sp>
      <p:grpSp>
        <p:nvGrpSpPr>
          <p:cNvPr id="7" name="Group 7"/>
          <p:cNvGrpSpPr/>
          <p:nvPr/>
        </p:nvGrpSpPr>
        <p:grpSpPr>
          <a:xfrm>
            <a:off x="16156562" y="2362429"/>
            <a:ext cx="2813571" cy="7924571"/>
            <a:chOff x="0" y="0"/>
            <a:chExt cx="3751428" cy="10566095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3751453" cy="10566146"/>
            </a:xfrm>
            <a:custGeom>
              <a:avLst/>
              <a:gdLst/>
              <a:ahLst/>
              <a:cxnLst/>
              <a:rect l="l" t="t" r="r" b="b"/>
              <a:pathLst>
                <a:path w="3751453" h="10566146">
                  <a:moveTo>
                    <a:pt x="0" y="0"/>
                  </a:moveTo>
                  <a:lnTo>
                    <a:pt x="3751453" y="0"/>
                  </a:lnTo>
                  <a:lnTo>
                    <a:pt x="3751453" y="10566146"/>
                  </a:lnTo>
                  <a:lnTo>
                    <a:pt x="0" y="105661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t="-61646" b="-61646"/>
              </a:stretch>
            </a:blip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8626076" y="3992054"/>
            <a:ext cx="7292506" cy="30131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259080" lvl="1" algn="l">
              <a:lnSpc>
                <a:spcPts val="3359"/>
              </a:lnSpc>
            </a:pPr>
            <a:r>
              <a:rPr lang="en-US" sz="2400" dirty="0">
                <a:solidFill>
                  <a:srgbClr val="2879A4"/>
                </a:solidFill>
                <a:latin typeface="Arial"/>
                <a:ea typeface="Arial"/>
                <a:cs typeface="Arial"/>
                <a:sym typeface="Arial"/>
              </a:rPr>
              <a:t> Greater control over the activity and its outcomes</a:t>
            </a:r>
          </a:p>
          <a:p>
            <a:pPr algn="l">
              <a:lnSpc>
                <a:spcPts val="3359"/>
              </a:lnSpc>
            </a:pPr>
            <a:endParaRPr lang="en-US" sz="2400" dirty="0">
              <a:solidFill>
                <a:srgbClr val="2879A4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59080" lvl="1" algn="l">
              <a:lnSpc>
                <a:spcPts val="3359"/>
              </a:lnSpc>
            </a:pPr>
            <a:r>
              <a:rPr lang="en-US" sz="2400" dirty="0">
                <a:solidFill>
                  <a:srgbClr val="2879A4"/>
                </a:solidFill>
                <a:latin typeface="Arial"/>
                <a:ea typeface="Arial"/>
                <a:cs typeface="Arial"/>
                <a:sym typeface="Arial"/>
              </a:rPr>
              <a:t> Diversify the offer</a:t>
            </a:r>
          </a:p>
          <a:p>
            <a:pPr algn="l">
              <a:lnSpc>
                <a:spcPts val="3359"/>
              </a:lnSpc>
            </a:pPr>
            <a:endParaRPr lang="en-US" sz="2400" dirty="0">
              <a:solidFill>
                <a:srgbClr val="2879A4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59080" lvl="1" algn="l">
              <a:lnSpc>
                <a:spcPts val="3359"/>
              </a:lnSpc>
            </a:pPr>
            <a:r>
              <a:rPr lang="en-US" sz="2400" dirty="0">
                <a:solidFill>
                  <a:srgbClr val="2879A4"/>
                </a:solidFill>
                <a:latin typeface="Arial"/>
                <a:ea typeface="Arial"/>
                <a:cs typeface="Arial"/>
                <a:sym typeface="Arial"/>
              </a:rPr>
              <a:t> Access new markets</a:t>
            </a:r>
          </a:p>
          <a:p>
            <a:pPr algn="l">
              <a:lnSpc>
                <a:spcPts val="3359"/>
              </a:lnSpc>
            </a:pPr>
            <a:endParaRPr lang="en-US" sz="2400" dirty="0">
              <a:solidFill>
                <a:srgbClr val="2879A4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59080" lvl="1" algn="l">
              <a:lnSpc>
                <a:spcPts val="3359"/>
              </a:lnSpc>
            </a:pPr>
            <a:r>
              <a:rPr lang="en-US" sz="2400" dirty="0">
                <a:solidFill>
                  <a:srgbClr val="2879A4"/>
                </a:solidFill>
                <a:latin typeface="Arial"/>
                <a:ea typeface="Arial"/>
                <a:cs typeface="Arial"/>
                <a:sym typeface="Arial"/>
              </a:rPr>
              <a:t> Generate value and create price</a:t>
            </a:r>
          </a:p>
        </p:txBody>
      </p:sp>
      <p:sp>
        <p:nvSpPr>
          <p:cNvPr id="10" name="Freeform 10"/>
          <p:cNvSpPr/>
          <p:nvPr/>
        </p:nvSpPr>
        <p:spPr>
          <a:xfrm>
            <a:off x="1028700" y="8283948"/>
            <a:ext cx="909857" cy="909857"/>
          </a:xfrm>
          <a:custGeom>
            <a:avLst/>
            <a:gdLst/>
            <a:ahLst/>
            <a:cxnLst/>
            <a:rect l="l" t="t" r="r" b="b"/>
            <a:pathLst>
              <a:path w="909857" h="909857">
                <a:moveTo>
                  <a:pt x="0" y="0"/>
                </a:moveTo>
                <a:lnTo>
                  <a:pt x="909857" y="0"/>
                </a:lnTo>
                <a:lnTo>
                  <a:pt x="909857" y="909857"/>
                </a:lnTo>
                <a:lnTo>
                  <a:pt x="0" y="90985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11" name="Freeform 11"/>
          <p:cNvSpPr/>
          <p:nvPr/>
        </p:nvSpPr>
        <p:spPr>
          <a:xfrm>
            <a:off x="2957732" y="8283948"/>
            <a:ext cx="783615" cy="909857"/>
          </a:xfrm>
          <a:custGeom>
            <a:avLst/>
            <a:gdLst/>
            <a:ahLst/>
            <a:cxnLst/>
            <a:rect l="l" t="t" r="r" b="b"/>
            <a:pathLst>
              <a:path w="783615" h="909857">
                <a:moveTo>
                  <a:pt x="0" y="0"/>
                </a:moveTo>
                <a:lnTo>
                  <a:pt x="783615" y="0"/>
                </a:lnTo>
                <a:lnTo>
                  <a:pt x="783615" y="909857"/>
                </a:lnTo>
                <a:lnTo>
                  <a:pt x="0" y="909857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12" name="Freeform 12"/>
          <p:cNvSpPr/>
          <p:nvPr/>
        </p:nvSpPr>
        <p:spPr>
          <a:xfrm>
            <a:off x="4760522" y="8304223"/>
            <a:ext cx="1079949" cy="909857"/>
          </a:xfrm>
          <a:custGeom>
            <a:avLst/>
            <a:gdLst/>
            <a:ahLst/>
            <a:cxnLst/>
            <a:rect l="l" t="t" r="r" b="b"/>
            <a:pathLst>
              <a:path w="1079949" h="909857">
                <a:moveTo>
                  <a:pt x="0" y="0"/>
                </a:moveTo>
                <a:lnTo>
                  <a:pt x="1079950" y="0"/>
                </a:lnTo>
                <a:lnTo>
                  <a:pt x="1079950" y="909857"/>
                </a:lnTo>
                <a:lnTo>
                  <a:pt x="0" y="909857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13" name="Freeform 13"/>
          <p:cNvSpPr/>
          <p:nvPr/>
        </p:nvSpPr>
        <p:spPr>
          <a:xfrm>
            <a:off x="6859647" y="8283948"/>
            <a:ext cx="713101" cy="909857"/>
          </a:xfrm>
          <a:custGeom>
            <a:avLst/>
            <a:gdLst/>
            <a:ahLst/>
            <a:cxnLst/>
            <a:rect l="l" t="t" r="r" b="b"/>
            <a:pathLst>
              <a:path w="713101" h="909857">
                <a:moveTo>
                  <a:pt x="0" y="0"/>
                </a:moveTo>
                <a:lnTo>
                  <a:pt x="713100" y="0"/>
                </a:lnTo>
                <a:lnTo>
                  <a:pt x="713100" y="909857"/>
                </a:lnTo>
                <a:lnTo>
                  <a:pt x="0" y="909857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14" name="Freeform 14"/>
          <p:cNvSpPr/>
          <p:nvPr/>
        </p:nvSpPr>
        <p:spPr>
          <a:xfrm>
            <a:off x="10813085" y="8283948"/>
            <a:ext cx="1153543" cy="909857"/>
          </a:xfrm>
          <a:custGeom>
            <a:avLst/>
            <a:gdLst/>
            <a:ahLst/>
            <a:cxnLst/>
            <a:rect l="l" t="t" r="r" b="b"/>
            <a:pathLst>
              <a:path w="1153543" h="909857">
                <a:moveTo>
                  <a:pt x="0" y="0"/>
                </a:moveTo>
                <a:lnTo>
                  <a:pt x="1153543" y="0"/>
                </a:lnTo>
                <a:lnTo>
                  <a:pt x="1153543" y="909857"/>
                </a:lnTo>
                <a:lnTo>
                  <a:pt x="0" y="909857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15" name="Freeform 15"/>
          <p:cNvSpPr/>
          <p:nvPr/>
        </p:nvSpPr>
        <p:spPr>
          <a:xfrm>
            <a:off x="14924973" y="8273810"/>
            <a:ext cx="796946" cy="919995"/>
          </a:xfrm>
          <a:custGeom>
            <a:avLst/>
            <a:gdLst/>
            <a:ahLst/>
            <a:cxnLst/>
            <a:rect l="l" t="t" r="r" b="b"/>
            <a:pathLst>
              <a:path w="796946" h="919995">
                <a:moveTo>
                  <a:pt x="0" y="0"/>
                </a:moveTo>
                <a:lnTo>
                  <a:pt x="796945" y="0"/>
                </a:lnTo>
                <a:lnTo>
                  <a:pt x="796945" y="919995"/>
                </a:lnTo>
                <a:lnTo>
                  <a:pt x="0" y="919995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16" name="Freeform 16"/>
          <p:cNvSpPr/>
          <p:nvPr/>
        </p:nvSpPr>
        <p:spPr>
          <a:xfrm>
            <a:off x="12985803" y="8304223"/>
            <a:ext cx="919995" cy="919995"/>
          </a:xfrm>
          <a:custGeom>
            <a:avLst/>
            <a:gdLst/>
            <a:ahLst/>
            <a:cxnLst/>
            <a:rect l="l" t="t" r="r" b="b"/>
            <a:pathLst>
              <a:path w="919995" h="919995">
                <a:moveTo>
                  <a:pt x="0" y="0"/>
                </a:moveTo>
                <a:lnTo>
                  <a:pt x="919995" y="0"/>
                </a:lnTo>
                <a:lnTo>
                  <a:pt x="919995" y="919994"/>
                </a:lnTo>
                <a:lnTo>
                  <a:pt x="0" y="919994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17" name="Freeform 17"/>
          <p:cNvSpPr/>
          <p:nvPr/>
        </p:nvSpPr>
        <p:spPr>
          <a:xfrm>
            <a:off x="1100844" y="3988253"/>
            <a:ext cx="419342" cy="454012"/>
          </a:xfrm>
          <a:custGeom>
            <a:avLst/>
            <a:gdLst/>
            <a:ahLst/>
            <a:cxnLst/>
            <a:rect l="l" t="t" r="r" b="b"/>
            <a:pathLst>
              <a:path w="419342" h="454012">
                <a:moveTo>
                  <a:pt x="0" y="0"/>
                </a:moveTo>
                <a:lnTo>
                  <a:pt x="419343" y="0"/>
                </a:lnTo>
                <a:lnTo>
                  <a:pt x="419343" y="454012"/>
                </a:lnTo>
                <a:lnTo>
                  <a:pt x="0" y="454012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18" name="Freeform 18"/>
          <p:cNvSpPr/>
          <p:nvPr/>
        </p:nvSpPr>
        <p:spPr>
          <a:xfrm>
            <a:off x="1100844" y="4816695"/>
            <a:ext cx="419342" cy="454012"/>
          </a:xfrm>
          <a:custGeom>
            <a:avLst/>
            <a:gdLst/>
            <a:ahLst/>
            <a:cxnLst/>
            <a:rect l="l" t="t" r="r" b="b"/>
            <a:pathLst>
              <a:path w="419342" h="454012">
                <a:moveTo>
                  <a:pt x="0" y="0"/>
                </a:moveTo>
                <a:lnTo>
                  <a:pt x="419343" y="0"/>
                </a:lnTo>
                <a:lnTo>
                  <a:pt x="419343" y="454012"/>
                </a:lnTo>
                <a:lnTo>
                  <a:pt x="0" y="454012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19" name="Freeform 19"/>
          <p:cNvSpPr/>
          <p:nvPr/>
        </p:nvSpPr>
        <p:spPr>
          <a:xfrm>
            <a:off x="1100844" y="5642182"/>
            <a:ext cx="419342" cy="454012"/>
          </a:xfrm>
          <a:custGeom>
            <a:avLst/>
            <a:gdLst/>
            <a:ahLst/>
            <a:cxnLst/>
            <a:rect l="l" t="t" r="r" b="b"/>
            <a:pathLst>
              <a:path w="419342" h="454012">
                <a:moveTo>
                  <a:pt x="0" y="0"/>
                </a:moveTo>
                <a:lnTo>
                  <a:pt x="419343" y="0"/>
                </a:lnTo>
                <a:lnTo>
                  <a:pt x="419343" y="454012"/>
                </a:lnTo>
                <a:lnTo>
                  <a:pt x="0" y="454012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20" name="Freeform 20"/>
          <p:cNvSpPr/>
          <p:nvPr/>
        </p:nvSpPr>
        <p:spPr>
          <a:xfrm>
            <a:off x="1100844" y="6467669"/>
            <a:ext cx="419342" cy="454012"/>
          </a:xfrm>
          <a:custGeom>
            <a:avLst/>
            <a:gdLst/>
            <a:ahLst/>
            <a:cxnLst/>
            <a:rect l="l" t="t" r="r" b="b"/>
            <a:pathLst>
              <a:path w="419342" h="454012">
                <a:moveTo>
                  <a:pt x="0" y="0"/>
                </a:moveTo>
                <a:lnTo>
                  <a:pt x="419343" y="0"/>
                </a:lnTo>
                <a:lnTo>
                  <a:pt x="419343" y="454012"/>
                </a:lnTo>
                <a:lnTo>
                  <a:pt x="0" y="454012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21" name="Freeform 21"/>
          <p:cNvSpPr/>
          <p:nvPr/>
        </p:nvSpPr>
        <p:spPr>
          <a:xfrm>
            <a:off x="8311486" y="3988253"/>
            <a:ext cx="419342" cy="454012"/>
          </a:xfrm>
          <a:custGeom>
            <a:avLst/>
            <a:gdLst/>
            <a:ahLst/>
            <a:cxnLst/>
            <a:rect l="l" t="t" r="r" b="b"/>
            <a:pathLst>
              <a:path w="419342" h="454012">
                <a:moveTo>
                  <a:pt x="0" y="0"/>
                </a:moveTo>
                <a:lnTo>
                  <a:pt x="419342" y="0"/>
                </a:lnTo>
                <a:lnTo>
                  <a:pt x="419342" y="454012"/>
                </a:lnTo>
                <a:lnTo>
                  <a:pt x="0" y="454012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22" name="Freeform 22"/>
          <p:cNvSpPr/>
          <p:nvPr/>
        </p:nvSpPr>
        <p:spPr>
          <a:xfrm>
            <a:off x="8311486" y="4816695"/>
            <a:ext cx="419342" cy="454012"/>
          </a:xfrm>
          <a:custGeom>
            <a:avLst/>
            <a:gdLst/>
            <a:ahLst/>
            <a:cxnLst/>
            <a:rect l="l" t="t" r="r" b="b"/>
            <a:pathLst>
              <a:path w="419342" h="454012">
                <a:moveTo>
                  <a:pt x="0" y="0"/>
                </a:moveTo>
                <a:lnTo>
                  <a:pt x="419342" y="0"/>
                </a:lnTo>
                <a:lnTo>
                  <a:pt x="419342" y="454012"/>
                </a:lnTo>
                <a:lnTo>
                  <a:pt x="0" y="454012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23" name="Freeform 23"/>
          <p:cNvSpPr/>
          <p:nvPr/>
        </p:nvSpPr>
        <p:spPr>
          <a:xfrm>
            <a:off x="8311486" y="5642182"/>
            <a:ext cx="419342" cy="454012"/>
          </a:xfrm>
          <a:custGeom>
            <a:avLst/>
            <a:gdLst/>
            <a:ahLst/>
            <a:cxnLst/>
            <a:rect l="l" t="t" r="r" b="b"/>
            <a:pathLst>
              <a:path w="419342" h="454012">
                <a:moveTo>
                  <a:pt x="0" y="0"/>
                </a:moveTo>
                <a:lnTo>
                  <a:pt x="419342" y="0"/>
                </a:lnTo>
                <a:lnTo>
                  <a:pt x="419342" y="454012"/>
                </a:lnTo>
                <a:lnTo>
                  <a:pt x="0" y="454012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24" name="Freeform 24"/>
          <p:cNvSpPr/>
          <p:nvPr/>
        </p:nvSpPr>
        <p:spPr>
          <a:xfrm>
            <a:off x="8311486" y="6467669"/>
            <a:ext cx="419342" cy="454012"/>
          </a:xfrm>
          <a:custGeom>
            <a:avLst/>
            <a:gdLst/>
            <a:ahLst/>
            <a:cxnLst/>
            <a:rect l="l" t="t" r="r" b="b"/>
            <a:pathLst>
              <a:path w="419342" h="454012">
                <a:moveTo>
                  <a:pt x="0" y="0"/>
                </a:moveTo>
                <a:lnTo>
                  <a:pt x="419342" y="0"/>
                </a:lnTo>
                <a:lnTo>
                  <a:pt x="419342" y="454012"/>
                </a:lnTo>
                <a:lnTo>
                  <a:pt x="0" y="454012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25" name="Freeform 25"/>
          <p:cNvSpPr/>
          <p:nvPr/>
        </p:nvSpPr>
        <p:spPr>
          <a:xfrm>
            <a:off x="8591922" y="8304223"/>
            <a:ext cx="1201987" cy="954077"/>
          </a:xfrm>
          <a:custGeom>
            <a:avLst/>
            <a:gdLst/>
            <a:ahLst/>
            <a:cxnLst/>
            <a:rect l="l" t="t" r="r" b="b"/>
            <a:pathLst>
              <a:path w="1201987" h="954077">
                <a:moveTo>
                  <a:pt x="0" y="0"/>
                </a:moveTo>
                <a:lnTo>
                  <a:pt x="1201988" y="0"/>
                </a:lnTo>
                <a:lnTo>
                  <a:pt x="1201988" y="954077"/>
                </a:lnTo>
                <a:lnTo>
                  <a:pt x="0" y="954077"/>
                </a:lnTo>
                <a:lnTo>
                  <a:pt x="0" y="0"/>
                </a:lnTo>
                <a:close/>
              </a:path>
            </a:pathLst>
          </a:custGeom>
          <a:blipFill>
            <a:blip r:embed="rId21"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26" name="TextBox 26"/>
          <p:cNvSpPr txBox="1"/>
          <p:nvPr/>
        </p:nvSpPr>
        <p:spPr>
          <a:xfrm>
            <a:off x="1028700" y="1344029"/>
            <a:ext cx="13205675" cy="13716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280"/>
              </a:lnSpc>
              <a:spcBef>
                <a:spcPct val="0"/>
              </a:spcBef>
            </a:pPr>
            <a:r>
              <a:rPr lang="en-US" sz="4400" b="1">
                <a:solidFill>
                  <a:srgbClr val="9C7E5D"/>
                </a:solidFill>
                <a:latin typeface="Poppins Bold"/>
                <a:ea typeface="Poppins Bold"/>
                <a:cs typeface="Poppins Bold"/>
                <a:sym typeface="Poppins Bold"/>
              </a:rPr>
              <a:t>... AND RETURNS: ECONOMIC, STRATEGIC, OPERATIONAL AND EXPERIENTAL GAIN 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-38396"/>
            <a:ext cx="18288000" cy="10287000"/>
            <a:chOff x="0" y="0"/>
            <a:chExt cx="24384000" cy="13716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84000" cy="13716000"/>
            </a:xfrm>
            <a:custGeom>
              <a:avLst/>
              <a:gdLst/>
              <a:ahLst/>
              <a:cxnLst/>
              <a:rect l="l" t="t" r="r" b="b"/>
              <a:pathLst>
                <a:path w="24384000" h="13716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0000"/>
              </a:blip>
              <a:stretch>
                <a:fillRect t="-61111" b="-61111"/>
              </a:stretch>
            </a:blipFill>
          </p:spPr>
          <p:txBody>
            <a:bodyPr/>
            <a:lstStyle/>
            <a:p>
              <a:endParaRPr lang="es-ES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15846438" y="185204"/>
            <a:ext cx="2069040" cy="1379353"/>
            <a:chOff x="0" y="0"/>
            <a:chExt cx="2758719" cy="1839138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758694" cy="1839087"/>
            </a:xfrm>
            <a:custGeom>
              <a:avLst/>
              <a:gdLst/>
              <a:ahLst/>
              <a:cxnLst/>
              <a:rect l="l" t="t" r="r" b="b"/>
              <a:pathLst>
                <a:path w="2758694" h="1839087">
                  <a:moveTo>
                    <a:pt x="0" y="0"/>
                  </a:moveTo>
                  <a:lnTo>
                    <a:pt x="2758694" y="0"/>
                  </a:lnTo>
                  <a:lnTo>
                    <a:pt x="2758694" y="1839087"/>
                  </a:lnTo>
                  <a:lnTo>
                    <a:pt x="0" y="18390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25001" b="-25003"/>
              </a:stretch>
            </a:blipFill>
          </p:spPr>
          <p:txBody>
            <a:bodyPr/>
            <a:lstStyle/>
            <a:p>
              <a:endParaRPr lang="es-ES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-623735" y="2362429"/>
            <a:ext cx="2813571" cy="7924571"/>
            <a:chOff x="0" y="0"/>
            <a:chExt cx="3751428" cy="10566095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751453" cy="10566146"/>
            </a:xfrm>
            <a:custGeom>
              <a:avLst/>
              <a:gdLst/>
              <a:ahLst/>
              <a:cxnLst/>
              <a:rect l="l" t="t" r="r" b="b"/>
              <a:pathLst>
                <a:path w="3751453" h="10566146">
                  <a:moveTo>
                    <a:pt x="0" y="0"/>
                  </a:moveTo>
                  <a:lnTo>
                    <a:pt x="3751453" y="0"/>
                  </a:lnTo>
                  <a:lnTo>
                    <a:pt x="3751453" y="10566146"/>
                  </a:lnTo>
                  <a:lnTo>
                    <a:pt x="0" y="105661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t="-61646" b="-61646"/>
              </a:stretch>
            </a:blip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8" name="Freeform 8"/>
          <p:cNvSpPr/>
          <p:nvPr/>
        </p:nvSpPr>
        <p:spPr>
          <a:xfrm>
            <a:off x="1931687" y="5105104"/>
            <a:ext cx="6795893" cy="1979391"/>
          </a:xfrm>
          <a:custGeom>
            <a:avLst/>
            <a:gdLst/>
            <a:ahLst/>
            <a:cxnLst/>
            <a:rect l="l" t="t" r="r" b="b"/>
            <a:pathLst>
              <a:path w="6795893" h="1979391">
                <a:moveTo>
                  <a:pt x="0" y="0"/>
                </a:moveTo>
                <a:lnTo>
                  <a:pt x="6795893" y="0"/>
                </a:lnTo>
                <a:lnTo>
                  <a:pt x="6795893" y="1979391"/>
                </a:lnTo>
                <a:lnTo>
                  <a:pt x="0" y="197939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16735" b="-16735"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9" name="TextBox 9"/>
          <p:cNvSpPr txBox="1"/>
          <p:nvPr/>
        </p:nvSpPr>
        <p:spPr>
          <a:xfrm>
            <a:off x="9144000" y="4885040"/>
            <a:ext cx="8465760" cy="24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99"/>
              </a:lnSpc>
              <a:spcBef>
                <a:spcPct val="0"/>
              </a:spcBef>
            </a:pPr>
            <a:r>
              <a:rPr lang="en-US" sz="3999" dirty="0">
                <a:solidFill>
                  <a:srgbClr val="2879A4"/>
                </a:solidFill>
                <a:latin typeface="Arial"/>
                <a:ea typeface="Arial"/>
                <a:cs typeface="Arial"/>
                <a:sym typeface="Arial"/>
              </a:rPr>
              <a:t>The best way for Artificial Intelligence to be useful in tourism destination management is to apply intelligence, in general.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2354791" y="2305279"/>
            <a:ext cx="5949685" cy="10287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679"/>
              </a:lnSpc>
              <a:spcBef>
                <a:spcPct val="0"/>
              </a:spcBef>
            </a:pPr>
            <a:r>
              <a:rPr lang="en-US" sz="6399" b="1">
                <a:solidFill>
                  <a:srgbClr val="9C7E5D"/>
                </a:solidFill>
                <a:latin typeface="Poppins Bold"/>
                <a:ea typeface="Poppins Bold"/>
                <a:cs typeface="Poppins Bold"/>
                <a:sym typeface="Poppins Bold"/>
              </a:rPr>
              <a:t>CONCLUSION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0287000"/>
            <a:chOff x="0" y="0"/>
            <a:chExt cx="24384000" cy="13716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384000" cy="13716000"/>
            </a:xfrm>
            <a:custGeom>
              <a:avLst/>
              <a:gdLst/>
              <a:ahLst/>
              <a:cxnLst/>
              <a:rect l="l" t="t" r="r" b="b"/>
              <a:pathLst>
                <a:path w="24384000" h="13716000">
                  <a:moveTo>
                    <a:pt x="0" y="0"/>
                  </a:moveTo>
                  <a:lnTo>
                    <a:pt x="24384000" y="0"/>
                  </a:lnTo>
                  <a:lnTo>
                    <a:pt x="24384000" y="13716000"/>
                  </a:lnTo>
                  <a:lnTo>
                    <a:pt x="0" y="13716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0000"/>
              </a:blip>
              <a:stretch>
                <a:fillRect t="-61111" b="-61111"/>
              </a:stretch>
            </a:blipFill>
          </p:spPr>
          <p:txBody>
            <a:bodyPr/>
            <a:lstStyle/>
            <a:p>
              <a:endParaRPr lang="es-ES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15846438" y="185204"/>
            <a:ext cx="2069040" cy="1379353"/>
            <a:chOff x="0" y="0"/>
            <a:chExt cx="2758719" cy="1839138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758694" cy="1839087"/>
            </a:xfrm>
            <a:custGeom>
              <a:avLst/>
              <a:gdLst/>
              <a:ahLst/>
              <a:cxnLst/>
              <a:rect l="l" t="t" r="r" b="b"/>
              <a:pathLst>
                <a:path w="2758694" h="1839087">
                  <a:moveTo>
                    <a:pt x="0" y="0"/>
                  </a:moveTo>
                  <a:lnTo>
                    <a:pt x="2758694" y="0"/>
                  </a:lnTo>
                  <a:lnTo>
                    <a:pt x="2758694" y="1839087"/>
                  </a:lnTo>
                  <a:lnTo>
                    <a:pt x="0" y="18390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25001" b="-25003"/>
              </a:stretch>
            </a:blipFill>
          </p:spPr>
          <p:txBody>
            <a:bodyPr/>
            <a:lstStyle/>
            <a:p>
              <a:endParaRPr lang="es-ES"/>
            </a:p>
          </p:txBody>
        </p:sp>
      </p:grpSp>
      <p:grpSp>
        <p:nvGrpSpPr>
          <p:cNvPr id="6" name="Group 6"/>
          <p:cNvGrpSpPr/>
          <p:nvPr/>
        </p:nvGrpSpPr>
        <p:grpSpPr>
          <a:xfrm rot="-5400000">
            <a:off x="578310" y="7924114"/>
            <a:ext cx="2332987" cy="3075746"/>
            <a:chOff x="0" y="0"/>
            <a:chExt cx="3110649" cy="4100995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110611" cy="4100957"/>
            </a:xfrm>
            <a:custGeom>
              <a:avLst/>
              <a:gdLst/>
              <a:ahLst/>
              <a:cxnLst/>
              <a:rect l="l" t="t" r="r" b="b"/>
              <a:pathLst>
                <a:path w="3110611" h="4100957">
                  <a:moveTo>
                    <a:pt x="0" y="0"/>
                  </a:moveTo>
                  <a:lnTo>
                    <a:pt x="3110611" y="0"/>
                  </a:lnTo>
                  <a:lnTo>
                    <a:pt x="3110611" y="4100957"/>
                  </a:lnTo>
                  <a:lnTo>
                    <a:pt x="0" y="41009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t="-188522" r="-1" b="-188523"/>
              </a:stretch>
            </a:blip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2504682" y="3334274"/>
            <a:ext cx="13192518" cy="10843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8596"/>
              </a:lnSpc>
            </a:pPr>
            <a:r>
              <a:rPr lang="en-US" sz="7164" dirty="0">
                <a:solidFill>
                  <a:srgbClr val="ED6C20"/>
                </a:solidFill>
                <a:latin typeface="Poppins"/>
                <a:ea typeface="Poppins"/>
                <a:cs typeface="Poppins"/>
                <a:sym typeface="Poppins"/>
              </a:rPr>
              <a:t>Thank you for your attention!</a:t>
            </a:r>
          </a:p>
        </p:txBody>
      </p:sp>
      <p:grpSp>
        <p:nvGrpSpPr>
          <p:cNvPr id="9" name="Group 9"/>
          <p:cNvGrpSpPr/>
          <p:nvPr/>
        </p:nvGrpSpPr>
        <p:grpSpPr>
          <a:xfrm>
            <a:off x="3013596" y="4991293"/>
            <a:ext cx="12022800" cy="1046831"/>
            <a:chOff x="0" y="-28575"/>
            <a:chExt cx="16030400" cy="1395775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6030400" cy="1367195"/>
            </a:xfrm>
            <a:custGeom>
              <a:avLst/>
              <a:gdLst/>
              <a:ahLst/>
              <a:cxnLst/>
              <a:rect l="l" t="t" r="r" b="b"/>
              <a:pathLst>
                <a:path w="16030400" h="1367194">
                  <a:moveTo>
                    <a:pt x="0" y="0"/>
                  </a:moveTo>
                  <a:lnTo>
                    <a:pt x="16030400" y="0"/>
                  </a:lnTo>
                  <a:lnTo>
                    <a:pt x="16030400" y="1367194"/>
                  </a:lnTo>
                  <a:lnTo>
                    <a:pt x="0" y="1367194"/>
                  </a:lnTo>
                  <a:close/>
                </a:path>
              </a:pathLst>
            </a:custGeom>
            <a:blipFill>
              <a:blip r:embed="rId5">
                <a:alphaModFix amt="0"/>
              </a:blip>
              <a:stretch>
                <a:fillRect t="-178462" b="-178463"/>
              </a:stretch>
            </a:blipFill>
          </p:spPr>
          <p:txBody>
            <a:bodyPr/>
            <a:lstStyle/>
            <a:p>
              <a:endParaRPr lang="es-ES" dirty="0">
                <a:solidFill>
                  <a:srgbClr val="00B0F0"/>
                </a:solidFill>
              </a:endParaRP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28575"/>
              <a:ext cx="16030397" cy="1395775"/>
            </a:xfrm>
            <a:prstGeom prst="rect">
              <a:avLst/>
            </a:prstGeom>
          </p:spPr>
          <p:txBody>
            <a:bodyPr lIns="0" tIns="0" rIns="0" bIns="0" rtlCol="0" anchor="b"/>
            <a:lstStyle/>
            <a:p>
              <a:pPr algn="ctr">
                <a:lnSpc>
                  <a:spcPts val="4298"/>
                </a:lnSpc>
              </a:pPr>
              <a:r>
                <a:rPr lang="en-US" sz="3582" b="1" i="1" dirty="0">
                  <a:solidFill>
                    <a:srgbClr val="0070C0"/>
                  </a:solidFill>
                  <a:latin typeface="Poppins Medium Italics"/>
                  <a:ea typeface="Poppins Medium Italics"/>
                  <a:cs typeface="Poppins Medium Italics"/>
                  <a:sym typeface="Poppins Medium Italics"/>
                </a:rPr>
                <a:t>Contact us:</a:t>
              </a:r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6075274" y="7334307"/>
            <a:ext cx="457438" cy="457390"/>
            <a:chOff x="0" y="0"/>
            <a:chExt cx="609918" cy="609854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609854" cy="609854"/>
            </a:xfrm>
            <a:custGeom>
              <a:avLst/>
              <a:gdLst/>
              <a:ahLst/>
              <a:cxnLst/>
              <a:rect l="l" t="t" r="r" b="b"/>
              <a:pathLst>
                <a:path w="609854" h="609854">
                  <a:moveTo>
                    <a:pt x="0" y="0"/>
                  </a:moveTo>
                  <a:lnTo>
                    <a:pt x="609854" y="0"/>
                  </a:lnTo>
                  <a:lnTo>
                    <a:pt x="609854" y="609854"/>
                  </a:lnTo>
                  <a:lnTo>
                    <a:pt x="0" y="60985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t="-4" r="-10" b="-6"/>
              </a:stretch>
            </a:blip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14" name="TextBox 14"/>
          <p:cNvSpPr txBox="1"/>
          <p:nvPr/>
        </p:nvSpPr>
        <p:spPr>
          <a:xfrm>
            <a:off x="2899200" y="6567878"/>
            <a:ext cx="5795742" cy="4020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52"/>
              </a:lnSpc>
            </a:pPr>
            <a:r>
              <a:rPr lang="en-US" sz="2626" dirty="0">
                <a:solidFill>
                  <a:srgbClr val="0070C0"/>
                </a:solidFill>
                <a:latin typeface="Poppins"/>
                <a:ea typeface="Poppins"/>
                <a:cs typeface="Poppins"/>
                <a:sym typeface="Poppins"/>
              </a:rPr>
              <a:t>comunicación@labuenahuella.org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5574968" y="7424290"/>
            <a:ext cx="7869727" cy="4020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152"/>
              </a:lnSpc>
            </a:pPr>
            <a:r>
              <a:rPr lang="en-US" sz="2626" dirty="0">
                <a:solidFill>
                  <a:srgbClr val="0070C0"/>
                </a:solidFill>
                <a:latin typeface="Poppins"/>
                <a:ea typeface="Poppins"/>
                <a:cs typeface="Poppins"/>
                <a:sym typeface="Poppins"/>
              </a:rPr>
              <a:t>www.linkedin.com/company/la-buena-huella/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0728360" y="6578870"/>
            <a:ext cx="3940195" cy="4020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52"/>
              </a:lnSpc>
            </a:pPr>
            <a:r>
              <a:rPr lang="en-US" sz="2626" dirty="0">
                <a:solidFill>
                  <a:srgbClr val="0070C0"/>
                </a:solidFill>
                <a:latin typeface="Poppins"/>
                <a:ea typeface="Poppins"/>
                <a:cs typeface="Poppins"/>
                <a:sym typeface="Poppins"/>
              </a:rPr>
              <a:t>www.labuenahuella.org</a:t>
            </a:r>
          </a:p>
        </p:txBody>
      </p:sp>
      <p:grpSp>
        <p:nvGrpSpPr>
          <p:cNvPr id="17" name="Group 17"/>
          <p:cNvGrpSpPr/>
          <p:nvPr/>
        </p:nvGrpSpPr>
        <p:grpSpPr>
          <a:xfrm>
            <a:off x="9916363" y="6573564"/>
            <a:ext cx="457438" cy="457438"/>
            <a:chOff x="0" y="0"/>
            <a:chExt cx="609918" cy="609918"/>
          </a:xfrm>
        </p:grpSpPr>
        <p:sp>
          <p:nvSpPr>
            <p:cNvPr id="18" name="Freeform 18"/>
            <p:cNvSpPr/>
            <p:nvPr/>
          </p:nvSpPr>
          <p:spPr>
            <a:xfrm flipH="1">
              <a:off x="0" y="0"/>
              <a:ext cx="609854" cy="609854"/>
            </a:xfrm>
            <a:custGeom>
              <a:avLst/>
              <a:gdLst/>
              <a:ahLst/>
              <a:cxnLst/>
              <a:rect l="l" t="t" r="r" b="b"/>
              <a:pathLst>
                <a:path w="609854" h="609854">
                  <a:moveTo>
                    <a:pt x="609854" y="0"/>
                  </a:moveTo>
                  <a:lnTo>
                    <a:pt x="0" y="0"/>
                  </a:lnTo>
                  <a:lnTo>
                    <a:pt x="0" y="609854"/>
                  </a:lnTo>
                  <a:lnTo>
                    <a:pt x="609854" y="609854"/>
                  </a:lnTo>
                  <a:lnTo>
                    <a:pt x="609854" y="0"/>
                  </a:lnTo>
                  <a:close/>
                </a:path>
              </a:pathLst>
            </a:custGeom>
            <a:blipFill>
              <a:blip r:embed="rId7"/>
              <a:stretch>
                <a:fillRect r="-10" b="-10"/>
              </a:stretch>
            </a:blipFill>
          </p:spPr>
          <p:txBody>
            <a:bodyPr/>
            <a:lstStyle/>
            <a:p>
              <a:endParaRPr lang="es-ES"/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533</Words>
  <Application>Microsoft Office PowerPoint</Application>
  <PresentationFormat>Personalizado</PresentationFormat>
  <Paragraphs>85</Paragraphs>
  <Slides>9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9</vt:i4>
      </vt:variant>
    </vt:vector>
  </HeadingPairs>
  <TitlesOfParts>
    <vt:vector size="17" baseType="lpstr">
      <vt:lpstr>Poppins Bold</vt:lpstr>
      <vt:lpstr>Poppins</vt:lpstr>
      <vt:lpstr>Calibri</vt:lpstr>
      <vt:lpstr>Poppins Medium Italics</vt:lpstr>
      <vt:lpstr>Arial Bold</vt:lpstr>
      <vt:lpstr>Arial Italics</vt:lpstr>
      <vt:lpstr>Arial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“From intelligence to Technology”</dc:title>
  <cp:lastModifiedBy>Victor Fernández Morales</cp:lastModifiedBy>
  <cp:revision>7</cp:revision>
  <dcterms:created xsi:type="dcterms:W3CDTF">2006-08-16T00:00:00Z</dcterms:created>
  <dcterms:modified xsi:type="dcterms:W3CDTF">2026-05-20T14:27:48Z</dcterms:modified>
  <dc:identifier>DAHKAb1DXcM</dc:identifier>
</cp:coreProperties>
</file>