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10287000" cx="18288000"/>
  <p:notesSz cx="6858000" cy="9144000"/>
  <p:embeddedFontLst>
    <p:embeddedFont>
      <p:font typeface="Manrope Light"/>
      <p:regular r:id="rId12"/>
      <p:bold r:id="rId13"/>
    </p:embeddedFont>
    <p:embeddedFont>
      <p:font typeface="Manrope SemiBold"/>
      <p:regular r:id="rId14"/>
      <p:bold r:id="rId15"/>
    </p:embeddedFont>
    <p:embeddedFont>
      <p:font typeface="Poppins"/>
      <p:regular r:id="rId16"/>
      <p:bold r:id="rId17"/>
      <p:italic r:id="rId18"/>
      <p:boldItalic r:id="rId19"/>
    </p:embeddedFont>
    <p:embeddedFont>
      <p:font typeface="Manrope"/>
      <p:regular r:id="rId20"/>
      <p:bold r:id="rId21"/>
    </p:embeddedFont>
    <p:embeddedFont>
      <p:font typeface="Manrope ExtraBold"/>
      <p:bold r:id="rId22"/>
    </p:embeddedFont>
    <p:embeddedFont>
      <p:font typeface="Poppins Medium"/>
      <p:regular r:id="rId23"/>
      <p:bold r:id="rId24"/>
      <p:italic r:id="rId25"/>
      <p:boldItalic r:id="rId26"/>
    </p:embeddedFont>
    <p:embeddedFont>
      <p:font typeface="Poppins SemiBold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  <p15:guide id="3" pos="576">
          <p15:clr>
            <a:srgbClr val="747775"/>
          </p15:clr>
        </p15:guide>
        <p15:guide id="4" orient="horz" pos="551">
          <p15:clr>
            <a:srgbClr val="747775"/>
          </p15:clr>
        </p15:guide>
      </p15:sldGuideLst>
    </p:ext>
    <p:ext uri="GoogleSlidesCustomDataVersion2">
      <go:slidesCustomData xmlns:go="http://customooxmlschemas.google.com/" r:id="rId31" roundtripDataSignature="AMtx7mjiot0wPFZ9HDGqx8/zWj9zkHck0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na Ramirez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5760"/>
        <p:guide pos="576"/>
        <p:guide pos="551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nrope-regular.fntdata"/><Relationship Id="rId22" Type="http://schemas.openxmlformats.org/officeDocument/2006/relationships/font" Target="fonts/ManropeExtraBold-bold.fntdata"/><Relationship Id="rId21" Type="http://schemas.openxmlformats.org/officeDocument/2006/relationships/font" Target="fonts/Manrope-bold.fntdata"/><Relationship Id="rId24" Type="http://schemas.openxmlformats.org/officeDocument/2006/relationships/font" Target="fonts/PoppinsMedium-bold.fntdata"/><Relationship Id="rId23" Type="http://schemas.openxmlformats.org/officeDocument/2006/relationships/font" Target="fonts/Poppins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font" Target="fonts/PoppinsMedium-boldItalic.fntdata"/><Relationship Id="rId25" Type="http://schemas.openxmlformats.org/officeDocument/2006/relationships/font" Target="fonts/PoppinsMedium-italic.fntdata"/><Relationship Id="rId28" Type="http://schemas.openxmlformats.org/officeDocument/2006/relationships/font" Target="fonts/PoppinsSemiBold-bold.fntdata"/><Relationship Id="rId27" Type="http://schemas.openxmlformats.org/officeDocument/2006/relationships/font" Target="fonts/PoppinsSemiBold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SemiBold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customschemas.google.com/relationships/presentationmetadata" Target="metadata"/><Relationship Id="rId30" Type="http://schemas.openxmlformats.org/officeDocument/2006/relationships/font" Target="fonts/PoppinsSemiBold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ManropeLight-bold.fntdata"/><Relationship Id="rId12" Type="http://schemas.openxmlformats.org/officeDocument/2006/relationships/font" Target="fonts/ManropeLight-regular.fntdata"/><Relationship Id="rId15" Type="http://schemas.openxmlformats.org/officeDocument/2006/relationships/font" Target="fonts/ManropeSemiBold-bold.fntdata"/><Relationship Id="rId14" Type="http://schemas.openxmlformats.org/officeDocument/2006/relationships/font" Target="fonts/ManropeSemiBold-regular.fntdata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6-08T09:50:23.418">
    <p:pos x="519" y="488"/>
    <p:text>Herramienta de Business
Intelligence generadora de
inteligencia y conocimiento
turístico para el destino.
El Business Intelligence (Inteligencia de Negocios) es el conjunto de estrategias, tecnologías y herramientas que transforman datos dispersos en información estratégica y accionable. Su objetivo principal es facilitar la toma de decisiones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8-iLfJE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a2a6b553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g3ea2a6b553a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9" name="Google Shape;18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.png"/><Relationship Id="rId10" Type="http://schemas.openxmlformats.org/officeDocument/2006/relationships/image" Target="../media/image5.png"/><Relationship Id="rId13" Type="http://schemas.openxmlformats.org/officeDocument/2006/relationships/image" Target="../media/image8.png"/><Relationship Id="rId1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2.png"/><Relationship Id="rId15" Type="http://schemas.openxmlformats.org/officeDocument/2006/relationships/image" Target="../media/image9.png"/><Relationship Id="rId14" Type="http://schemas.openxmlformats.org/officeDocument/2006/relationships/image" Target="../media/image3.png"/><Relationship Id="rId17" Type="http://schemas.openxmlformats.org/officeDocument/2006/relationships/image" Target="../media/image11.png"/><Relationship Id="rId16" Type="http://schemas.openxmlformats.org/officeDocument/2006/relationships/image" Target="../media/image13.png"/><Relationship Id="rId5" Type="http://schemas.openxmlformats.org/officeDocument/2006/relationships/image" Target="../media/image26.png"/><Relationship Id="rId6" Type="http://schemas.openxmlformats.org/officeDocument/2006/relationships/image" Target="../media/image6.png"/><Relationship Id="rId18" Type="http://schemas.openxmlformats.org/officeDocument/2006/relationships/image" Target="../media/image28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23.png"/><Relationship Id="rId6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1.xml"/><Relationship Id="rId4" Type="http://schemas.openxmlformats.org/officeDocument/2006/relationships/image" Target="../media/image10.png"/><Relationship Id="rId9" Type="http://schemas.openxmlformats.org/officeDocument/2006/relationships/image" Target="../media/image19.png"/><Relationship Id="rId5" Type="http://schemas.openxmlformats.org/officeDocument/2006/relationships/image" Target="../media/image7.png"/><Relationship Id="rId6" Type="http://schemas.openxmlformats.org/officeDocument/2006/relationships/image" Target="../media/image23.png"/><Relationship Id="rId7" Type="http://schemas.openxmlformats.org/officeDocument/2006/relationships/image" Target="../media/image22.png"/><Relationship Id="rId8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23.png"/><Relationship Id="rId6" Type="http://schemas.openxmlformats.org/officeDocument/2006/relationships/image" Target="../media/image17.png"/><Relationship Id="rId7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23.png"/><Relationship Id="rId6" Type="http://schemas.openxmlformats.org/officeDocument/2006/relationships/image" Target="../media/image15.png"/><Relationship Id="rId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-74" r="-7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223403" y="229069"/>
            <a:ext cx="3841193" cy="2560796"/>
          </a:xfrm>
          <a:custGeom>
            <a:rect b="b" l="l" r="r" t="t"/>
            <a:pathLst>
              <a:path extrusionOk="0" h="2560796" w="3841193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6830" l="-17984" r="-21697" t="-5269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-1" y="4937157"/>
            <a:ext cx="18288001" cy="5349843"/>
          </a:xfrm>
          <a:custGeom>
            <a:rect b="b" l="l" r="r" t="t"/>
            <a:pathLst>
              <a:path extrusionOk="0" h="5349843" w="2067572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p1"/>
          <p:cNvGrpSpPr/>
          <p:nvPr/>
        </p:nvGrpSpPr>
        <p:grpSpPr>
          <a:xfrm>
            <a:off x="352630" y="8524056"/>
            <a:ext cx="17582740" cy="1655491"/>
            <a:chOff x="0" y="0"/>
            <a:chExt cx="23443654" cy="2207321"/>
          </a:xfrm>
        </p:grpSpPr>
        <p:sp>
          <p:nvSpPr>
            <p:cNvPr id="88" name="Google Shape;88;p1"/>
            <p:cNvSpPr/>
            <p:nvPr/>
          </p:nvSpPr>
          <p:spPr>
            <a:xfrm>
              <a:off x="12700" y="320933"/>
              <a:ext cx="4979446" cy="1680563"/>
            </a:xfrm>
            <a:custGeom>
              <a:rect b="b" l="l" r="r" t="t"/>
              <a:pathLst>
                <a:path extrusionOk="0" h="1680563" w="4979446">
                  <a:moveTo>
                    <a:pt x="0" y="0"/>
                  </a:moveTo>
                  <a:lnTo>
                    <a:pt x="4979446" y="0"/>
                  </a:lnTo>
                  <a:lnTo>
                    <a:pt x="4979446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178805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6990244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254762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518706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4219413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6898519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464211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9677342" y="320933"/>
              <a:ext cx="3766312" cy="1680563"/>
            </a:xfrm>
            <a:custGeom>
              <a:rect b="b" l="l" r="r" t="t"/>
              <a:pathLst>
                <a:path extrusionOk="0" h="1680563" w="3766312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3221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21649132" y="542372"/>
              <a:ext cx="1389940" cy="1189743"/>
            </a:xfrm>
            <a:custGeom>
              <a:rect b="b" l="l" r="r" t="t"/>
              <a:pathLst>
                <a:path extrusionOk="0" h="1189743" w="1389940">
                  <a:moveTo>
                    <a:pt x="0" y="0"/>
                  </a:moveTo>
                  <a:lnTo>
                    <a:pt x="1389941" y="0"/>
                  </a:lnTo>
                  <a:lnTo>
                    <a:pt x="1389941" y="1189744"/>
                  </a:lnTo>
                  <a:lnTo>
                    <a:pt x="0" y="118974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5850780" y="480450"/>
              <a:ext cx="1527862" cy="1457705"/>
            </a:xfrm>
            <a:custGeom>
              <a:rect b="b" l="l" r="r" t="t"/>
              <a:pathLst>
                <a:path extrusionOk="0" h="1457705" w="1527862">
                  <a:moveTo>
                    <a:pt x="0" y="0"/>
                  </a:moveTo>
                  <a:lnTo>
                    <a:pt x="1527862" y="0"/>
                  </a:lnTo>
                  <a:lnTo>
                    <a:pt x="1527862" y="1457705"/>
                  </a:lnTo>
                  <a:lnTo>
                    <a:pt x="0" y="14577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7245387" y="504272"/>
              <a:ext cx="2586710" cy="1313884"/>
            </a:xfrm>
            <a:custGeom>
              <a:rect b="b" l="l" r="r" t="t"/>
              <a:pathLst>
                <a:path extrusionOk="0" h="1313884" w="2586710">
                  <a:moveTo>
                    <a:pt x="0" y="0"/>
                  </a:moveTo>
                  <a:lnTo>
                    <a:pt x="2586710" y="0"/>
                  </a:lnTo>
                  <a:lnTo>
                    <a:pt x="2586710" y="1313885"/>
                  </a:lnTo>
                  <a:lnTo>
                    <a:pt x="0" y="13138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057755" y="0"/>
              <a:ext cx="2207320" cy="2207320"/>
            </a:xfrm>
            <a:custGeom>
              <a:rect b="b" l="l" r="r" t="t"/>
              <a:pathLst>
                <a:path extrusionOk="0" h="2207320" w="2207320">
                  <a:moveTo>
                    <a:pt x="0" y="0"/>
                  </a:moveTo>
                  <a:lnTo>
                    <a:pt x="2207320" y="0"/>
                  </a:lnTo>
                  <a:lnTo>
                    <a:pt x="2207320" y="2207320"/>
                  </a:lnTo>
                  <a:lnTo>
                    <a:pt x="0" y="22073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47727" y="211285"/>
              <a:ext cx="1996036" cy="1996036"/>
            </a:xfrm>
            <a:custGeom>
              <a:rect b="b" l="l" r="r" t="t"/>
              <a:pathLst>
                <a:path extrusionOk="0" h="1996036" w="1996036">
                  <a:moveTo>
                    <a:pt x="0" y="0"/>
                  </a:moveTo>
                  <a:lnTo>
                    <a:pt x="1996036" y="0"/>
                  </a:lnTo>
                  <a:lnTo>
                    <a:pt x="1996036" y="1996035"/>
                  </a:lnTo>
                  <a:lnTo>
                    <a:pt x="0" y="19960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2471575" y="140796"/>
              <a:ext cx="2014047" cy="2014047"/>
            </a:xfrm>
            <a:custGeom>
              <a:rect b="b" l="l" r="r" t="t"/>
              <a:pathLst>
                <a:path extrusionOk="0" h="2014047" w="2014047">
                  <a:moveTo>
                    <a:pt x="0" y="0"/>
                  </a:moveTo>
                  <a:lnTo>
                    <a:pt x="2014047" y="0"/>
                  </a:lnTo>
                  <a:lnTo>
                    <a:pt x="2014047" y="2014047"/>
                  </a:lnTo>
                  <a:lnTo>
                    <a:pt x="0" y="2014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4111129" y="403938"/>
              <a:ext cx="1597558" cy="1597558"/>
            </a:xfrm>
            <a:custGeom>
              <a:rect b="b" l="l" r="r" t="t"/>
              <a:pathLst>
                <a:path extrusionOk="0" h="1597558" w="1597558">
                  <a:moveTo>
                    <a:pt x="0" y="0"/>
                  </a:moveTo>
                  <a:lnTo>
                    <a:pt x="1597558" y="0"/>
                  </a:lnTo>
                  <a:lnTo>
                    <a:pt x="1597558" y="1597558"/>
                  </a:lnTo>
                  <a:lnTo>
                    <a:pt x="0" y="1597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787611" y="432362"/>
              <a:ext cx="2861828" cy="1430914"/>
            </a:xfrm>
            <a:custGeom>
              <a:rect b="b" l="l" r="r" t="t"/>
              <a:pathLst>
                <a:path extrusionOk="0" h="1430914" w="2861828">
                  <a:moveTo>
                    <a:pt x="0" y="0"/>
                  </a:moveTo>
                  <a:lnTo>
                    <a:pt x="2861828" y="0"/>
                  </a:lnTo>
                  <a:lnTo>
                    <a:pt x="2861828" y="1430914"/>
                  </a:lnTo>
                  <a:lnTo>
                    <a:pt x="0" y="14309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0" y="616432"/>
              <a:ext cx="4359041" cy="1145136"/>
            </a:xfrm>
            <a:custGeom>
              <a:rect b="b" l="l" r="r" t="t"/>
              <a:pathLst>
                <a:path extrusionOk="0" h="1145136" w="4359041">
                  <a:moveTo>
                    <a:pt x="0" y="0"/>
                  </a:moveTo>
                  <a:lnTo>
                    <a:pt x="4359041" y="0"/>
                  </a:lnTo>
                  <a:lnTo>
                    <a:pt x="4359041" y="1145136"/>
                  </a:lnTo>
                  <a:lnTo>
                    <a:pt x="0" y="11451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b="-85648" l="0" r="0" t="-8564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965341" y="211285"/>
              <a:ext cx="1873070" cy="1873070"/>
            </a:xfrm>
            <a:custGeom>
              <a:rect b="b" l="l" r="r" t="t"/>
              <a:pathLst>
                <a:path extrusionOk="0" h="1873070" w="1873070">
                  <a:moveTo>
                    <a:pt x="0" y="0"/>
                  </a:moveTo>
                  <a:lnTo>
                    <a:pt x="1873070" y="0"/>
                  </a:lnTo>
                  <a:lnTo>
                    <a:pt x="1873070" y="1873069"/>
                  </a:lnTo>
                  <a:lnTo>
                    <a:pt x="0" y="18730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9744834" y="557389"/>
              <a:ext cx="1490989" cy="770969"/>
            </a:xfrm>
            <a:custGeom>
              <a:rect b="b" l="l" r="r" t="t"/>
              <a:pathLst>
                <a:path extrusionOk="0" h="770969" w="1490989">
                  <a:moveTo>
                    <a:pt x="0" y="0"/>
                  </a:moveTo>
                  <a:lnTo>
                    <a:pt x="1490990" y="0"/>
                  </a:lnTo>
                  <a:lnTo>
                    <a:pt x="1490990" y="770969"/>
                  </a:lnTo>
                  <a:lnTo>
                    <a:pt x="0" y="7709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b="0" l="0" r="-122633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690042" y="1253140"/>
              <a:ext cx="1628891" cy="508429"/>
            </a:xfrm>
            <a:custGeom>
              <a:rect b="b" l="l" r="r" t="t"/>
              <a:pathLst>
                <a:path extrusionOk="0" h="508429" w="1628891">
                  <a:moveTo>
                    <a:pt x="0" y="0"/>
                  </a:moveTo>
                  <a:lnTo>
                    <a:pt x="1628890" y="0"/>
                  </a:lnTo>
                  <a:lnTo>
                    <a:pt x="1628890" y="508428"/>
                  </a:lnTo>
                  <a:lnTo>
                    <a:pt x="0" y="5084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b="-22653" l="-86372" r="0" t="-16026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/>
          <p:nvPr/>
        </p:nvSpPr>
        <p:spPr>
          <a:xfrm rot="-5400000">
            <a:off x="6566489" y="9106839"/>
            <a:ext cx="1152659" cy="568165"/>
          </a:xfrm>
          <a:custGeom>
            <a:rect b="b" l="l" r="r" t="t"/>
            <a:pathLst>
              <a:path extrusionOk="0" h="568165" w="1152659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1922600" y="3434275"/>
            <a:ext cx="149367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rPr b="1" lang="en-US" sz="7200">
                <a:solidFill>
                  <a:srgbClr val="ED6C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Tourism Intelligence System (TIS) </a:t>
            </a:r>
            <a:endParaRPr b="1" sz="72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rPr b="1" lang="en-US" sz="7200">
                <a:solidFill>
                  <a:srgbClr val="ED6C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Turismo de Sevilla</a:t>
            </a:r>
            <a:endParaRPr b="1" sz="72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t/>
            </a:r>
            <a:endParaRPr b="1" i="0" sz="7100" u="none" cap="none" strike="noStrike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5743339" y="7581406"/>
            <a:ext cx="68013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b="1" lang="en-US" sz="4900">
                <a:solidFill>
                  <a:srgbClr val="FAFBFC"/>
                </a:solidFill>
              </a:rPr>
              <a:t>Ana Ramírez Moreno</a:t>
            </a:r>
            <a:endParaRPr b="1" i="0" sz="4900" u="none" cap="none" strike="noStrike">
              <a:solidFill>
                <a:srgbClr val="FAFBF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/>
          <p:nvPr/>
        </p:nvSpPr>
        <p:spPr>
          <a:xfrm>
            <a:off x="-372525" y="-41290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b="-61111" l="0" r="0" t="-6111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5846436" y="185207"/>
            <a:ext cx="2069035" cy="1379357"/>
          </a:xfrm>
          <a:custGeom>
            <a:rect b="b" l="l" r="r" t="t"/>
            <a:pathLst>
              <a:path extrusionOk="0" h="1379357" w="2069035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6830" l="-17984" r="-21697" t="-5269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0" y="2576037"/>
            <a:ext cx="1224115" cy="7710963"/>
          </a:xfrm>
          <a:custGeom>
            <a:rect b="b" l="l" r="r" t="t"/>
            <a:pathLst>
              <a:path extrusionOk="0" h="7710963" w="1224115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771950" y="646300"/>
            <a:ext cx="88584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100">
                <a:solidFill>
                  <a:srgbClr val="ED6C20"/>
                </a:solidFill>
                <a:latin typeface="Arial Rounded"/>
                <a:ea typeface="Arial Rounded"/>
                <a:cs typeface="Arial Rounded"/>
                <a:sym typeface="Arial Rounded"/>
              </a:rPr>
              <a:t>Smart Tourism Office</a:t>
            </a:r>
            <a:endParaRPr b="1" sz="61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1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Arial"/>
              <a:buNone/>
            </a:pPr>
            <a:r>
              <a:t/>
            </a:r>
            <a:endParaRPr b="1" sz="61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Arial"/>
              <a:buNone/>
            </a:pPr>
            <a:r>
              <a:t/>
            </a:r>
            <a:endParaRPr b="1" sz="61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120" name="Google Shape;120;p2"/>
          <p:cNvGrpSpPr/>
          <p:nvPr/>
        </p:nvGrpSpPr>
        <p:grpSpPr>
          <a:xfrm>
            <a:off x="2897831" y="2624798"/>
            <a:ext cx="7636101" cy="6929699"/>
            <a:chOff x="1389877" y="2375241"/>
            <a:chExt cx="5970835" cy="5418484"/>
          </a:xfrm>
        </p:grpSpPr>
        <p:sp>
          <p:nvSpPr>
            <p:cNvPr id="121" name="Google Shape;121;p2"/>
            <p:cNvSpPr txBox="1"/>
            <p:nvPr/>
          </p:nvSpPr>
          <p:spPr>
            <a:xfrm>
              <a:off x="1389877" y="6038041"/>
              <a:ext cx="2651100" cy="65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8750" lIns="78750" spcFirstLastPara="1" rIns="78750" wrap="square" tIns="78750">
              <a:spAutoFit/>
            </a:bodyPr>
            <a:lstStyle/>
            <a:p>
              <a:pPr indent="0" lvl="0" marL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14">
                  <a:solidFill>
                    <a:srgbClr val="000000"/>
                  </a:solidFill>
                  <a:latin typeface="Manrope ExtraBold"/>
                  <a:ea typeface="Manrope ExtraBold"/>
                  <a:cs typeface="Manrope ExtraBold"/>
                  <a:sym typeface="Manrope ExtraBold"/>
                </a:rPr>
                <a:t>Our goal</a:t>
              </a:r>
              <a:endParaRPr sz="3565">
                <a:solidFill>
                  <a:srgbClr val="000000"/>
                </a:solidFill>
                <a:latin typeface="Manrope ExtraBold"/>
                <a:ea typeface="Manrope ExtraBold"/>
                <a:cs typeface="Manrope ExtraBold"/>
                <a:sym typeface="Manrope ExtraBold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8100000">
              <a:off x="3147764" y="3189770"/>
              <a:ext cx="1588020" cy="1588020"/>
            </a:xfrm>
            <a:prstGeom prst="teardrop">
              <a:avLst>
                <a:gd fmla="val 100000" name="adj"/>
              </a:avLst>
            </a:prstGeom>
            <a:solidFill>
              <a:srgbClr val="FF1741"/>
            </a:solidFill>
            <a:ln>
              <a:noFill/>
            </a:ln>
          </p:spPr>
          <p:txBody>
            <a:bodyPr anchorCtr="0" anchor="ctr" bIns="155200" lIns="155200" spcFirstLastPara="1" rIns="155200" wrap="square" tIns="155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77"/>
            </a:p>
          </p:txBody>
        </p:sp>
        <p:sp>
          <p:nvSpPr>
            <p:cNvPr id="123" name="Google Shape;123;p2"/>
            <p:cNvSpPr/>
            <p:nvPr/>
          </p:nvSpPr>
          <p:spPr>
            <a:xfrm rot="-2577847">
              <a:off x="2643080" y="2904654"/>
              <a:ext cx="2597499" cy="2652475"/>
            </a:xfrm>
            <a:prstGeom prst="arc">
              <a:avLst>
                <a:gd fmla="val 16200000" name="adj1"/>
                <a:gd fmla="val 0" name="adj2"/>
              </a:avLst>
            </a:prstGeom>
            <a:noFill/>
            <a:ln cap="flat" cmpd="sng" w="64675">
              <a:solidFill>
                <a:srgbClr val="595959"/>
              </a:solidFill>
              <a:prstDash val="solid"/>
              <a:round/>
              <a:headEnd len="sm" w="sm" type="none"/>
              <a:tailEnd len="sm" w="sm" type="triangle"/>
            </a:ln>
          </p:spPr>
          <p:txBody>
            <a:bodyPr anchorCtr="0" anchor="ctr" bIns="155200" lIns="155200" spcFirstLastPara="1" rIns="155200" wrap="square" tIns="155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77">
                <a:highlight>
                  <a:srgbClr val="FF0000"/>
                </a:highlight>
              </a:endParaRPr>
            </a:p>
          </p:txBody>
        </p:sp>
        <p:sp>
          <p:nvSpPr>
            <p:cNvPr id="124" name="Google Shape;124;p2"/>
            <p:cNvSpPr txBox="1"/>
            <p:nvPr/>
          </p:nvSpPr>
          <p:spPr>
            <a:xfrm>
              <a:off x="3334412" y="3350490"/>
              <a:ext cx="1362000" cy="16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5200" lIns="155200" spcFirstLastPara="1" rIns="155200" wrap="square" tIns="1552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rPr b="1" lang="en-US" sz="1698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Sustainable</a:t>
              </a:r>
              <a:endParaRPr b="1" sz="16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rPr b="1" lang="en-US" sz="1698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Accessible</a:t>
              </a:r>
              <a:endParaRPr b="1" sz="16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rPr b="1" lang="en-US" sz="1698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Digital</a:t>
              </a:r>
              <a:endParaRPr b="1" sz="16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rPr b="1" lang="en-US" sz="1698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Innovative</a:t>
              </a:r>
              <a:endParaRPr b="1" sz="16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rPr b="1" lang="en-US" sz="1698">
                  <a:solidFill>
                    <a:srgbClr val="FFFFFF"/>
                  </a:solidFill>
                  <a:latin typeface="Manrope"/>
                  <a:ea typeface="Manrope"/>
                  <a:cs typeface="Manrope"/>
                  <a:sym typeface="Manrope"/>
                </a:rPr>
                <a:t>Participatory </a:t>
              </a:r>
              <a:endParaRPr b="1" sz="16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r>
                <a:t/>
              </a:r>
              <a:endParaRPr b="1" sz="16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25" name="Google Shape;125;p2"/>
            <p:cNvSpPr txBox="1"/>
            <p:nvPr/>
          </p:nvSpPr>
          <p:spPr>
            <a:xfrm>
              <a:off x="1533318" y="2877729"/>
              <a:ext cx="1596600" cy="93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5200" lIns="155200" spcFirstLastPara="1" rIns="155200" wrap="square" tIns="1552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86">
                  <a:latin typeface="Manrope"/>
                  <a:ea typeface="Manrope"/>
                  <a:cs typeface="Manrope"/>
                  <a:sym typeface="Manrope"/>
                </a:rPr>
                <a:t>Tourism today</a:t>
              </a:r>
              <a:endParaRPr b="1" sz="2886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26" name="Google Shape;126;p2"/>
            <p:cNvSpPr txBox="1"/>
            <p:nvPr/>
          </p:nvSpPr>
          <p:spPr>
            <a:xfrm>
              <a:off x="5177012" y="2877729"/>
              <a:ext cx="2183700" cy="93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5200" lIns="155200" spcFirstLastPara="1" rIns="155200" wrap="square" tIns="1552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86">
                  <a:latin typeface="Manrope"/>
                  <a:ea typeface="Manrope"/>
                  <a:cs typeface="Manrope"/>
                  <a:sym typeface="Manrope"/>
                </a:rPr>
                <a:t>Smarter tourism</a:t>
              </a:r>
              <a:endParaRPr b="1" sz="2886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27" name="Google Shape;127;p2"/>
            <p:cNvSpPr txBox="1"/>
            <p:nvPr/>
          </p:nvSpPr>
          <p:spPr>
            <a:xfrm>
              <a:off x="1389877" y="6629125"/>
              <a:ext cx="3327900" cy="116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5200" lIns="155200" spcFirstLastPara="1" rIns="155200" wrap="square" tIns="1552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28">
                  <a:latin typeface="Manrope"/>
                  <a:ea typeface="Manrope"/>
                  <a:cs typeface="Manrope"/>
                  <a:sym typeface="Manrope"/>
                </a:rPr>
                <a:t>Working on the impact of tourism through </a:t>
              </a:r>
              <a:r>
                <a:rPr b="1" lang="en-US" sz="1528">
                  <a:latin typeface="Manrope"/>
                  <a:ea typeface="Manrope"/>
                  <a:cs typeface="Manrope"/>
                  <a:sym typeface="Manrope"/>
                </a:rPr>
                <a:t>enhancing the visitor experience</a:t>
              </a:r>
              <a:r>
                <a:rPr lang="en-US" sz="1528">
                  <a:latin typeface="Manrope"/>
                  <a:ea typeface="Manrope"/>
                  <a:cs typeface="Manrope"/>
                  <a:sym typeface="Manrope"/>
                </a:rPr>
                <a:t>, </a:t>
              </a:r>
              <a:r>
                <a:rPr b="1" lang="en-US" sz="1528">
                  <a:latin typeface="Manrope"/>
                  <a:ea typeface="Manrope"/>
                  <a:cs typeface="Manrope"/>
                  <a:sym typeface="Manrope"/>
                </a:rPr>
                <a:t>improving the quality</a:t>
              </a:r>
              <a:r>
                <a:rPr lang="en-US" sz="1528">
                  <a:latin typeface="Manrope"/>
                  <a:ea typeface="Manrope"/>
                  <a:cs typeface="Manrope"/>
                  <a:sym typeface="Manrope"/>
                </a:rPr>
                <a:t> </a:t>
              </a:r>
              <a:r>
                <a:rPr b="1" lang="en-US" sz="1528">
                  <a:latin typeface="Manrope"/>
                  <a:ea typeface="Manrope"/>
                  <a:cs typeface="Manrope"/>
                  <a:sym typeface="Manrope"/>
                </a:rPr>
                <a:t>of life of the resident </a:t>
              </a:r>
              <a:r>
                <a:rPr lang="en-US" sz="1528">
                  <a:latin typeface="Manrope"/>
                  <a:ea typeface="Manrope"/>
                  <a:cs typeface="Manrope"/>
                  <a:sym typeface="Manrope"/>
                </a:rPr>
                <a:t>and the </a:t>
              </a:r>
              <a:r>
                <a:rPr b="1" lang="en-US" sz="1528">
                  <a:latin typeface="Manrope"/>
                  <a:ea typeface="Manrope"/>
                  <a:cs typeface="Manrope"/>
                  <a:sym typeface="Manrope"/>
                </a:rPr>
                <a:t>competitiveness </a:t>
              </a:r>
              <a:r>
                <a:rPr lang="en-US" sz="1528">
                  <a:latin typeface="Manrope"/>
                  <a:ea typeface="Manrope"/>
                  <a:cs typeface="Manrope"/>
                  <a:sym typeface="Manrope"/>
                </a:rPr>
                <a:t>of businesses.</a:t>
              </a:r>
              <a:endParaRPr sz="1528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28" name="Google Shape;128;p2"/>
            <p:cNvPicPr preferRelativeResize="0"/>
            <p:nvPr/>
          </p:nvPicPr>
          <p:blipFill rotWithShape="1">
            <a:blip r:embed="rId6">
              <a:alphaModFix/>
            </a:blip>
            <a:srcRect b="27773" l="10340" r="42891" t="26540"/>
            <a:stretch/>
          </p:blipFill>
          <p:spPr>
            <a:xfrm>
              <a:off x="3320042" y="5143806"/>
              <a:ext cx="1243556" cy="4543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" name="Google Shape;129;p2"/>
          <p:cNvGrpSpPr/>
          <p:nvPr/>
        </p:nvGrpSpPr>
        <p:grpSpPr>
          <a:xfrm>
            <a:off x="9884440" y="2994453"/>
            <a:ext cx="8858601" cy="6237727"/>
            <a:chOff x="5100250" y="2701285"/>
            <a:chExt cx="9146722" cy="6440606"/>
          </a:xfrm>
        </p:grpSpPr>
        <p:sp>
          <p:nvSpPr>
            <p:cNvPr id="130" name="Google Shape;130;p2"/>
            <p:cNvSpPr txBox="1"/>
            <p:nvPr/>
          </p:nvSpPr>
          <p:spPr>
            <a:xfrm>
              <a:off x="9878672" y="3173627"/>
              <a:ext cx="4368300" cy="5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74">
                  <a:latin typeface="Manrope SemiBold"/>
                  <a:ea typeface="Manrope SemiBold"/>
                  <a:cs typeface="Manrope SemiBold"/>
                  <a:sym typeface="Manrope SemiBold"/>
                </a:rPr>
                <a:t>TOURIST DATA CENTRE</a:t>
              </a:r>
              <a:endParaRPr sz="1974">
                <a:latin typeface="Manrope SemiBold"/>
                <a:ea typeface="Manrope SemiBold"/>
                <a:cs typeface="Manrope SemiBold"/>
                <a:sym typeface="Manrope SemiBold"/>
              </a:endParaRPr>
            </a:p>
          </p:txBody>
        </p:sp>
        <p:sp>
          <p:nvSpPr>
            <p:cNvPr id="131" name="Google Shape;131;p2"/>
            <p:cNvSpPr txBox="1"/>
            <p:nvPr/>
          </p:nvSpPr>
          <p:spPr>
            <a:xfrm>
              <a:off x="9948644" y="3664663"/>
              <a:ext cx="3035700" cy="107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9">
                  <a:latin typeface="Manrope"/>
                  <a:ea typeface="Manrope"/>
                  <a:cs typeface="Manrope"/>
                  <a:sym typeface="Manrope"/>
                </a:rPr>
                <a:t> Studies in pdf format, which were shared with the CEO of CONTURSA, and which are available on the tourism website.</a:t>
              </a:r>
              <a:endParaRPr sz="1269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8100000">
              <a:off x="8430873" y="2949688"/>
              <a:ext cx="1199395" cy="1199395"/>
            </a:xfrm>
            <a:prstGeom prst="teardrop">
              <a:avLst>
                <a:gd fmla="val 100000" name="adj"/>
              </a:avLst>
            </a:prstGeom>
            <a:solidFill>
              <a:srgbClr val="FF1741"/>
            </a:solidFill>
            <a:ln>
              <a:noFill/>
            </a:ln>
          </p:spPr>
          <p:txBody>
            <a:bodyPr anchorCtr="0" anchor="ctr" bIns="128900" lIns="128900" spcFirstLastPara="1" rIns="128900" wrap="square" tIns="128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74"/>
            </a:p>
          </p:txBody>
        </p:sp>
        <p:sp>
          <p:nvSpPr>
            <p:cNvPr id="133" name="Google Shape;133;p2"/>
            <p:cNvSpPr txBox="1"/>
            <p:nvPr/>
          </p:nvSpPr>
          <p:spPr>
            <a:xfrm>
              <a:off x="8614533" y="3258015"/>
              <a:ext cx="831600" cy="5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74">
                  <a:solidFill>
                    <a:srgbClr val="FFFFFF"/>
                  </a:solidFill>
                  <a:latin typeface="Manrope SemiBold"/>
                  <a:ea typeface="Manrope SemiBold"/>
                  <a:cs typeface="Manrope SemiBold"/>
                  <a:sym typeface="Manrope SemiBold"/>
                </a:rPr>
                <a:t>2017</a:t>
              </a:r>
              <a:endParaRPr sz="1974">
                <a:solidFill>
                  <a:srgbClr val="FFFFFF"/>
                </a:solidFill>
                <a:latin typeface="Manrope SemiBold"/>
                <a:ea typeface="Manrope SemiBold"/>
                <a:cs typeface="Manrope SemiBold"/>
                <a:sym typeface="Manrope SemiBold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8448815" y="5146582"/>
              <a:ext cx="1163100" cy="1163100"/>
            </a:xfrm>
            <a:prstGeom prst="flowChartConnector">
              <a:avLst/>
            </a:prstGeom>
            <a:solidFill>
              <a:srgbClr val="FFB0BA"/>
            </a:solidFill>
            <a:ln>
              <a:noFill/>
            </a:ln>
          </p:spPr>
          <p:txBody>
            <a:bodyPr anchorCtr="0" anchor="ctr" bIns="128900" lIns="128900" spcFirstLastPara="1" rIns="128900" wrap="square" tIns="128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74"/>
            </a:p>
          </p:txBody>
        </p:sp>
        <p:cxnSp>
          <p:nvCxnSpPr>
            <p:cNvPr id="135" name="Google Shape;135;p2"/>
            <p:cNvCxnSpPr>
              <a:stCxn id="132" idx="7"/>
              <a:endCxn id="134" idx="0"/>
            </p:cNvCxnSpPr>
            <p:nvPr/>
          </p:nvCxnSpPr>
          <p:spPr>
            <a:xfrm flipH="1">
              <a:off x="9030270" y="4397485"/>
              <a:ext cx="300" cy="749100"/>
            </a:xfrm>
            <a:prstGeom prst="straightConnector1">
              <a:avLst/>
            </a:prstGeom>
            <a:noFill/>
            <a:ln cap="flat" cmpd="sng" w="13425">
              <a:solidFill>
                <a:srgbClr val="59595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36" name="Google Shape;136;p2"/>
            <p:cNvSpPr txBox="1"/>
            <p:nvPr/>
          </p:nvSpPr>
          <p:spPr>
            <a:xfrm>
              <a:off x="8614533" y="5436661"/>
              <a:ext cx="920100" cy="5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74">
                  <a:solidFill>
                    <a:srgbClr val="FFFFFF"/>
                  </a:solidFill>
                  <a:latin typeface="Manrope SemiBold"/>
                  <a:ea typeface="Manrope SemiBold"/>
                  <a:cs typeface="Manrope SemiBold"/>
                  <a:sym typeface="Manrope SemiBold"/>
                </a:rPr>
                <a:t>2021</a:t>
              </a:r>
              <a:endParaRPr sz="1974">
                <a:solidFill>
                  <a:srgbClr val="FFFFFF"/>
                </a:solidFill>
                <a:latin typeface="Manrope SemiBold"/>
                <a:ea typeface="Manrope SemiBold"/>
                <a:cs typeface="Manrope SemiBold"/>
                <a:sym typeface="Manrope SemiBold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9878672" y="5501426"/>
              <a:ext cx="3301800" cy="5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74">
                  <a:latin typeface="Manrope SemiBold"/>
                  <a:ea typeface="Manrope SemiBold"/>
                  <a:cs typeface="Manrope SemiBold"/>
                  <a:sym typeface="Manrope SemiBold"/>
                </a:rPr>
                <a:t>SMART TOURISM OFFICE</a:t>
              </a:r>
              <a:endParaRPr sz="1974">
                <a:latin typeface="Manrope SemiBold"/>
                <a:ea typeface="Manrope SemiBold"/>
                <a:cs typeface="Manrope SemiBold"/>
                <a:sym typeface="Manrope SemiBold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5864326" y="4155481"/>
              <a:ext cx="1823700" cy="5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33">
                  <a:latin typeface="Manrope"/>
                  <a:ea typeface="Manrope"/>
                  <a:cs typeface="Manrope"/>
                  <a:sym typeface="Manrope"/>
                </a:rPr>
                <a:t>MORE DATA</a:t>
              </a:r>
              <a:endParaRPr b="1" sz="1833"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>
              <a:off x="5864326" y="4458229"/>
              <a:ext cx="2317200" cy="5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51">
                  <a:latin typeface="Manrope"/>
                  <a:ea typeface="Manrope"/>
                  <a:cs typeface="Manrope"/>
                  <a:sym typeface="Manrope"/>
                </a:rPr>
                <a:t>14 KPIs  &gt;&gt;&gt;  122 KPIs</a:t>
              </a:r>
              <a:endParaRPr sz="1551">
                <a:latin typeface="Manrope"/>
                <a:ea typeface="Manrope"/>
                <a:cs typeface="Manrope"/>
                <a:sym typeface="Manrope"/>
              </a:endParaRPr>
            </a:p>
          </p:txBody>
        </p:sp>
        <p:cxnSp>
          <p:nvCxnSpPr>
            <p:cNvPr id="140" name="Google Shape;140;p2"/>
            <p:cNvCxnSpPr>
              <a:endCxn id="139" idx="3"/>
            </p:cNvCxnSpPr>
            <p:nvPr/>
          </p:nvCxnSpPr>
          <p:spPr>
            <a:xfrm rot="10800000">
              <a:off x="8181526" y="4715929"/>
              <a:ext cx="858900" cy="6600"/>
            </a:xfrm>
            <a:prstGeom prst="straightConnector1">
              <a:avLst/>
            </a:prstGeom>
            <a:noFill/>
            <a:ln cap="flat" cmpd="sng" w="13425">
              <a:solidFill>
                <a:srgbClr val="595959"/>
              </a:solidFill>
              <a:prstDash val="dot"/>
              <a:round/>
              <a:headEnd len="med" w="med" type="none"/>
              <a:tailEnd len="med" w="med" type="oval"/>
            </a:ln>
          </p:spPr>
        </p:cxnSp>
        <p:sp>
          <p:nvSpPr>
            <p:cNvPr id="141" name="Google Shape;141;p2"/>
            <p:cNvSpPr txBox="1"/>
            <p:nvPr/>
          </p:nvSpPr>
          <p:spPr>
            <a:xfrm>
              <a:off x="9878672" y="6222982"/>
              <a:ext cx="2317200" cy="98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28">
                  <a:latin typeface="Manrope SemiBold"/>
                  <a:ea typeface="Manrope SemiBold"/>
                  <a:cs typeface="Manrope SemiBold"/>
                  <a:sym typeface="Manrope SemiBold"/>
                </a:rPr>
                <a:t>OVERCOMING CHALLENGES</a:t>
              </a:r>
              <a:endParaRPr sz="1128">
                <a:latin typeface="Manrope SemiBold"/>
                <a:ea typeface="Manrope SemiBold"/>
                <a:cs typeface="Manrope SemiBold"/>
                <a:sym typeface="Manrope SemiBol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28">
                  <a:solidFill>
                    <a:srgbClr val="000000"/>
                  </a:solidFill>
                  <a:latin typeface="Manrope SemiBold"/>
                  <a:ea typeface="Manrope SemiBold"/>
                  <a:cs typeface="Manrope SemiBold"/>
                  <a:sym typeface="Manrope SemiBold"/>
                </a:rPr>
                <a:t>KNOWLEDGE</a:t>
              </a:r>
              <a:endParaRPr sz="1128">
                <a:solidFill>
                  <a:srgbClr val="000000"/>
                </a:solidFill>
                <a:latin typeface="Manrope SemiBold"/>
                <a:ea typeface="Manrope SemiBold"/>
                <a:cs typeface="Manrope SemiBold"/>
                <a:sym typeface="Manrope SemiBol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28">
                  <a:solidFill>
                    <a:srgbClr val="000000"/>
                  </a:solidFill>
                  <a:latin typeface="Manrope SemiBold"/>
                  <a:ea typeface="Manrope SemiBold"/>
                  <a:cs typeface="Manrope SemiBold"/>
                  <a:sym typeface="Manrope SemiBold"/>
                </a:rPr>
                <a:t>SHARING</a:t>
              </a:r>
              <a:endParaRPr sz="1128">
                <a:solidFill>
                  <a:srgbClr val="000000"/>
                </a:solidFill>
                <a:latin typeface="Manrope SemiBold"/>
                <a:ea typeface="Manrope SemiBold"/>
                <a:cs typeface="Manrope SemiBold"/>
                <a:sym typeface="Manrope SemiBol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51"/>
                <a:buFont typeface="Arial"/>
                <a:buNone/>
              </a:pPr>
              <a:r>
                <a:rPr lang="en-US" sz="1128">
                  <a:solidFill>
                    <a:srgbClr val="000000"/>
                  </a:solidFill>
                  <a:latin typeface="Manrope SemiBold"/>
                  <a:ea typeface="Manrope SemiBold"/>
                  <a:cs typeface="Manrope SemiBold"/>
                  <a:sym typeface="Manrope SemiBold"/>
                </a:rPr>
                <a:t>DIGITAL ECOSYSTEM</a:t>
              </a:r>
              <a:endParaRPr sz="1128">
                <a:solidFill>
                  <a:srgbClr val="000000"/>
                </a:solidFill>
                <a:latin typeface="Manrope SemiBold"/>
                <a:ea typeface="Manrope SemiBold"/>
                <a:cs typeface="Manrope SemiBold"/>
                <a:sym typeface="Manrope SemiBold"/>
              </a:endParaRPr>
            </a:p>
          </p:txBody>
        </p:sp>
        <p:sp>
          <p:nvSpPr>
            <p:cNvPr id="142" name="Google Shape;142;p2"/>
            <p:cNvSpPr txBox="1"/>
            <p:nvPr/>
          </p:nvSpPr>
          <p:spPr>
            <a:xfrm>
              <a:off x="9878672" y="5879788"/>
              <a:ext cx="1619400" cy="47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69">
                  <a:solidFill>
                    <a:srgbClr val="FF1741"/>
                  </a:solidFill>
                  <a:latin typeface="Manrope"/>
                  <a:ea typeface="Manrope"/>
                  <a:cs typeface="Manrope"/>
                  <a:sym typeface="Manrope"/>
                </a:rPr>
                <a:t>Action  Line &gt;&gt;</a:t>
              </a:r>
              <a:endParaRPr b="1" sz="1269">
                <a:solidFill>
                  <a:srgbClr val="FF174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cxnSp>
          <p:nvCxnSpPr>
            <p:cNvPr id="143" name="Google Shape;143;p2"/>
            <p:cNvCxnSpPr/>
            <p:nvPr/>
          </p:nvCxnSpPr>
          <p:spPr>
            <a:xfrm>
              <a:off x="9007344" y="6309499"/>
              <a:ext cx="0" cy="1371600"/>
            </a:xfrm>
            <a:prstGeom prst="straightConnector1">
              <a:avLst/>
            </a:prstGeom>
            <a:noFill/>
            <a:ln cap="flat" cmpd="sng" w="13425">
              <a:solidFill>
                <a:srgbClr val="595959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44" name="Google Shape;144;p2"/>
            <p:cNvSpPr/>
            <p:nvPr/>
          </p:nvSpPr>
          <p:spPr>
            <a:xfrm>
              <a:off x="8425880" y="7681274"/>
              <a:ext cx="1163100" cy="1163100"/>
            </a:xfrm>
            <a:prstGeom prst="flowChartConnector">
              <a:avLst/>
            </a:prstGeom>
            <a:solidFill>
              <a:srgbClr val="FF1741"/>
            </a:solidFill>
            <a:ln>
              <a:noFill/>
            </a:ln>
          </p:spPr>
          <p:txBody>
            <a:bodyPr anchorCtr="0" anchor="ctr" bIns="128900" lIns="128900" spcFirstLastPara="1" rIns="128900" wrap="square" tIns="128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74"/>
            </a:p>
          </p:txBody>
        </p:sp>
        <p:sp>
          <p:nvSpPr>
            <p:cNvPr id="145" name="Google Shape;145;p2"/>
            <p:cNvSpPr txBox="1"/>
            <p:nvPr/>
          </p:nvSpPr>
          <p:spPr>
            <a:xfrm>
              <a:off x="8570409" y="7926574"/>
              <a:ext cx="920100" cy="67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9">
                  <a:solidFill>
                    <a:srgbClr val="FFFFFF"/>
                  </a:solidFill>
                  <a:latin typeface="Manrope SemiBold"/>
                  <a:ea typeface="Manrope SemiBold"/>
                  <a:cs typeface="Manrope SemiBold"/>
                  <a:sym typeface="Manrope SemiBold"/>
                </a:rPr>
                <a:t>SMART CITY</a:t>
              </a:r>
              <a:endParaRPr sz="1269">
                <a:solidFill>
                  <a:srgbClr val="FFFFFF"/>
                </a:solidFill>
                <a:latin typeface="Manrope SemiBold"/>
                <a:ea typeface="Manrope SemiBold"/>
                <a:cs typeface="Manrope SemiBold"/>
                <a:sym typeface="Manrope SemiBold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9141100" y="8155491"/>
              <a:ext cx="986400" cy="986400"/>
            </a:xfrm>
            <a:prstGeom prst="flowChartConnector">
              <a:avLst/>
            </a:prstGeom>
            <a:solidFill>
              <a:srgbClr val="FFB0BA"/>
            </a:solidFill>
            <a:ln>
              <a:noFill/>
            </a:ln>
          </p:spPr>
          <p:txBody>
            <a:bodyPr anchorCtr="0" anchor="ctr" bIns="128900" lIns="128900" spcFirstLastPara="1" rIns="128900" wrap="square" tIns="128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74"/>
            </a:p>
          </p:txBody>
        </p:sp>
        <p:sp>
          <p:nvSpPr>
            <p:cNvPr id="147" name="Google Shape;147;p2"/>
            <p:cNvSpPr txBox="1"/>
            <p:nvPr/>
          </p:nvSpPr>
          <p:spPr>
            <a:xfrm>
              <a:off x="9198766" y="8312326"/>
              <a:ext cx="1047600" cy="67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9">
                  <a:solidFill>
                    <a:srgbClr val="000000"/>
                  </a:solidFill>
                  <a:latin typeface="Manrope Light"/>
                  <a:ea typeface="Manrope Light"/>
                  <a:cs typeface="Manrope Light"/>
                  <a:sym typeface="Manrope Light"/>
                </a:rPr>
                <a:t>SMART TOURISM</a:t>
              </a:r>
              <a:endParaRPr sz="1269">
                <a:latin typeface="Manrope Light"/>
                <a:ea typeface="Manrope Light"/>
                <a:cs typeface="Manrope Light"/>
                <a:sym typeface="Manrope Light"/>
              </a:endParaRPr>
            </a:p>
          </p:txBody>
        </p:sp>
        <p:sp>
          <p:nvSpPr>
            <p:cNvPr id="148" name="Google Shape;148;p2"/>
            <p:cNvSpPr txBox="1"/>
            <p:nvPr/>
          </p:nvSpPr>
          <p:spPr>
            <a:xfrm>
              <a:off x="5100250" y="6447094"/>
              <a:ext cx="30357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900" lIns="128900" spcFirstLastPara="1" rIns="128900" wrap="square" tIns="1289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51">
                  <a:latin typeface="Manrope"/>
                  <a:ea typeface="Manrope"/>
                  <a:cs typeface="Manrope"/>
                  <a:sym typeface="Manrope"/>
                </a:rPr>
                <a:t>Data and project integration with city platform.</a:t>
              </a:r>
              <a:endParaRPr sz="1551">
                <a:latin typeface="Manrope"/>
                <a:ea typeface="Manrope"/>
                <a:cs typeface="Manrope"/>
                <a:sym typeface="Manrope"/>
              </a:endParaRPr>
            </a:p>
          </p:txBody>
        </p:sp>
        <p:cxnSp>
          <p:nvCxnSpPr>
            <p:cNvPr id="149" name="Google Shape;149;p2"/>
            <p:cNvCxnSpPr>
              <a:endCxn id="148" idx="3"/>
            </p:cNvCxnSpPr>
            <p:nvPr/>
          </p:nvCxnSpPr>
          <p:spPr>
            <a:xfrm flipH="1">
              <a:off x="8135950" y="6821494"/>
              <a:ext cx="870600" cy="6600"/>
            </a:xfrm>
            <a:prstGeom prst="straightConnector1">
              <a:avLst/>
            </a:prstGeom>
            <a:noFill/>
            <a:ln cap="flat" cmpd="sng" w="13425">
              <a:solidFill>
                <a:srgbClr val="595959"/>
              </a:solidFill>
              <a:prstDash val="dot"/>
              <a:round/>
              <a:headEnd len="med" w="med" type="none"/>
              <a:tailEnd len="med" w="med" type="oval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/>
          <p:cNvSpPr/>
          <p:nvPr/>
        </p:nvSpPr>
        <p:spPr>
          <a:xfrm>
            <a:off x="-215550" y="77570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40000"/>
            </a:blip>
            <a:stretch>
              <a:fillRect b="-61111" l="0" r="0" t="-6111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15846436" y="185207"/>
            <a:ext cx="2069035" cy="1379357"/>
          </a:xfrm>
          <a:custGeom>
            <a:rect b="b" l="l" r="r" t="t"/>
            <a:pathLst>
              <a:path extrusionOk="0" h="1379357" w="2069035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56830" l="-17984" r="-21697" t="-5269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-623731" y="2362426"/>
            <a:ext cx="2813567" cy="7924574"/>
          </a:xfrm>
          <a:custGeom>
            <a:rect b="b" l="l" r="r" t="t"/>
            <a:pathLst>
              <a:path extrusionOk="0" h="7924574" w="2813567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2364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824650" y="775700"/>
            <a:ext cx="112773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100">
                <a:solidFill>
                  <a:srgbClr val="ED6C20"/>
                </a:solidFill>
                <a:latin typeface="Arial Rounded"/>
                <a:ea typeface="Arial Rounded"/>
                <a:cs typeface="Arial Rounded"/>
                <a:sym typeface="Arial Rounded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Tourism Intelligence System</a:t>
            </a:r>
            <a:endParaRPr b="1" sz="61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8" name="Google Shape;158;p5"/>
          <p:cNvGrpSpPr/>
          <p:nvPr/>
        </p:nvGrpSpPr>
        <p:grpSpPr>
          <a:xfrm>
            <a:off x="9653613" y="1884586"/>
            <a:ext cx="8497227" cy="8069226"/>
            <a:chOff x="646773" y="2217774"/>
            <a:chExt cx="8497227" cy="8069226"/>
          </a:xfrm>
        </p:grpSpPr>
        <p:grpSp>
          <p:nvGrpSpPr>
            <p:cNvPr id="159" name="Google Shape;159;p5"/>
            <p:cNvGrpSpPr/>
            <p:nvPr/>
          </p:nvGrpSpPr>
          <p:grpSpPr>
            <a:xfrm>
              <a:off x="646773" y="2217774"/>
              <a:ext cx="8172492" cy="7853162"/>
              <a:chOff x="0" y="-38100"/>
              <a:chExt cx="1839243" cy="2068309"/>
            </a:xfrm>
          </p:grpSpPr>
          <p:sp>
            <p:nvSpPr>
              <p:cNvPr id="160" name="Google Shape;160;p5"/>
              <p:cNvSpPr/>
              <p:nvPr/>
            </p:nvSpPr>
            <p:spPr>
              <a:xfrm>
                <a:off x="0" y="0"/>
                <a:ext cx="1839243" cy="2030209"/>
              </a:xfrm>
              <a:custGeom>
                <a:rect b="b" l="l" r="r" t="t"/>
                <a:pathLst>
                  <a:path extrusionOk="0" h="2030209" w="1839243">
                    <a:moveTo>
                      <a:pt x="0" y="0"/>
                    </a:moveTo>
                    <a:lnTo>
                      <a:pt x="1839243" y="0"/>
                    </a:lnTo>
                    <a:lnTo>
                      <a:pt x="1839243" y="2030209"/>
                    </a:lnTo>
                    <a:lnTo>
                      <a:pt x="0" y="2030209"/>
                    </a:lnTo>
                    <a:close/>
                  </a:path>
                </a:pathLst>
              </a:custGeom>
              <a:solidFill>
                <a:srgbClr val="F4C397"/>
              </a:solidFill>
              <a:ln cap="sq" cmpd="sng" w="28575">
                <a:solidFill>
                  <a:srgbClr val="ED6C2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5"/>
              <p:cNvSpPr txBox="1"/>
              <p:nvPr/>
            </p:nvSpPr>
            <p:spPr>
              <a:xfrm>
                <a:off x="0" y="-38100"/>
                <a:ext cx="1839243" cy="20683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2" name="Google Shape;162;p5"/>
            <p:cNvSpPr txBox="1"/>
            <p:nvPr/>
          </p:nvSpPr>
          <p:spPr>
            <a:xfrm>
              <a:off x="1669975" y="2555184"/>
              <a:ext cx="5150400" cy="10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900">
                  <a:latin typeface="Manrope"/>
                  <a:ea typeface="Manrope"/>
                  <a:cs typeface="Manrope"/>
                  <a:sym typeface="Manrope"/>
                </a:rPr>
                <a:t>Its mission is to improve strategic planning processes with predictive and diagnostic analytics.</a:t>
              </a:r>
              <a:endParaRPr b="1" sz="1900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63" name="Google Shape;163;p5" title="sit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569575" y="3504075"/>
              <a:ext cx="7574426" cy="6782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4" name="Google Shape;164;p5"/>
          <p:cNvSpPr txBox="1"/>
          <p:nvPr/>
        </p:nvSpPr>
        <p:spPr>
          <a:xfrm>
            <a:off x="914400" y="1723975"/>
            <a:ext cx="61383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400" lIns="46400" spcFirstLastPara="1" rIns="46400" wrap="square" tIns="464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369EA9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Data for decision making</a:t>
            </a:r>
            <a:endParaRPr sz="2600">
              <a:solidFill>
                <a:srgbClr val="369EA9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pic>
        <p:nvPicPr>
          <p:cNvPr id="165" name="Google Shape;165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27225" y="7214748"/>
            <a:ext cx="2470975" cy="3072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5"/>
          <p:cNvGrpSpPr/>
          <p:nvPr/>
        </p:nvGrpSpPr>
        <p:grpSpPr>
          <a:xfrm>
            <a:off x="3195049" y="2720918"/>
            <a:ext cx="6392838" cy="4845159"/>
            <a:chOff x="1884056" y="533725"/>
            <a:chExt cx="6330169" cy="4797662"/>
          </a:xfrm>
        </p:grpSpPr>
        <p:sp>
          <p:nvSpPr>
            <p:cNvPr id="167" name="Google Shape;167;p5"/>
            <p:cNvSpPr txBox="1"/>
            <p:nvPr/>
          </p:nvSpPr>
          <p:spPr>
            <a:xfrm>
              <a:off x="1884056" y="3885278"/>
              <a:ext cx="2264700" cy="49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50" lIns="46850" spcFirstLastPara="1" rIns="46850" wrap="square" tIns="46850">
              <a:spAutoFit/>
            </a:bodyPr>
            <a:lstStyle/>
            <a:p>
              <a:pPr indent="0" lvl="0" marL="0" rtl="0" algn="l">
                <a:spcBef>
                  <a:spcPts val="1010"/>
                </a:spcBef>
                <a:spcAft>
                  <a:spcPts val="0"/>
                </a:spcAft>
                <a:buNone/>
              </a:pPr>
              <a:r>
                <a:rPr lang="en-US" sz="2626">
                  <a:latin typeface="Manrope ExtraBold"/>
                  <a:ea typeface="Manrope ExtraBold"/>
                  <a:cs typeface="Manrope ExtraBold"/>
                  <a:sym typeface="Manrope ExtraBold"/>
                </a:rPr>
                <a:t>C</a:t>
              </a:r>
              <a:r>
                <a:rPr lang="en-US" sz="2626">
                  <a:solidFill>
                    <a:srgbClr val="000000"/>
                  </a:solidFill>
                  <a:latin typeface="Manrope ExtraBold"/>
                  <a:ea typeface="Manrope ExtraBold"/>
                  <a:cs typeface="Manrope ExtraBold"/>
                  <a:sym typeface="Manrope ExtraBold"/>
                </a:rPr>
                <a:t>hallenges</a:t>
              </a:r>
              <a:endParaRPr sz="2626">
                <a:solidFill>
                  <a:srgbClr val="000000"/>
                </a:solidFill>
                <a:latin typeface="Manrope ExtraBold"/>
                <a:ea typeface="Manrope ExtraBold"/>
                <a:cs typeface="Manrope ExtraBold"/>
                <a:sym typeface="Manrope ExtraBold"/>
              </a:endParaRPr>
            </a:p>
          </p:txBody>
        </p:sp>
        <p:pic>
          <p:nvPicPr>
            <p:cNvPr id="168" name="Google Shape;168;p5" title="DALL·E 2024-03-20 00.34.14 - Design a digital illustration showcasing a group of American tourists visiting Seville, focused on the modern architectural landmark 'Metropol Parasol.jp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182700" y="907288"/>
              <a:ext cx="2816700" cy="2816700"/>
            </a:xfrm>
            <a:prstGeom prst="teardrop">
              <a:avLst>
                <a:gd fmla="val 100000" name="adj"/>
              </a:avLst>
            </a:prstGeom>
            <a:noFill/>
            <a:ln>
              <a:noFill/>
            </a:ln>
          </p:spPr>
        </p:pic>
        <p:sp>
          <p:nvSpPr>
            <p:cNvPr id="169" name="Google Shape;169;p5"/>
            <p:cNvSpPr txBox="1"/>
            <p:nvPr/>
          </p:nvSpPr>
          <p:spPr>
            <a:xfrm>
              <a:off x="3220925" y="573750"/>
              <a:ext cx="13557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2325" lIns="92325" spcFirstLastPara="1" rIns="92325" wrap="square" tIns="923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13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rPr>
                <a:t>Overtourism</a:t>
              </a:r>
              <a:endParaRPr b="1" sz="1616">
                <a:latin typeface="Manrope"/>
                <a:ea typeface="Manrope"/>
                <a:cs typeface="Manrope"/>
                <a:sym typeface="Manrope"/>
              </a:endParaRPr>
            </a:p>
          </p:txBody>
        </p:sp>
        <p:pic>
          <p:nvPicPr>
            <p:cNvPr id="170" name="Google Shape;170;p5" title="1f2514b4-3171-4f0c-9e8a-f9f823a7e8bd.png"/>
            <p:cNvPicPr preferRelativeResize="0"/>
            <p:nvPr/>
          </p:nvPicPr>
          <p:blipFill rotWithShape="1">
            <a:blip r:embed="rId10">
              <a:alphaModFix/>
            </a:blip>
            <a:srcRect b="24613" l="0" r="0" t="8720"/>
            <a:stretch/>
          </p:blipFill>
          <p:spPr>
            <a:xfrm flipH="1">
              <a:off x="5096500" y="907299"/>
              <a:ext cx="1278300" cy="1278300"/>
            </a:xfrm>
            <a:prstGeom prst="teardrop">
              <a:avLst>
                <a:gd fmla="val 100000" name="adj"/>
              </a:avLst>
            </a:prstGeom>
            <a:noFill/>
            <a:ln>
              <a:noFill/>
            </a:ln>
          </p:spPr>
        </p:pic>
        <p:sp>
          <p:nvSpPr>
            <p:cNvPr id="171" name="Google Shape;171;p5"/>
            <p:cNvSpPr txBox="1"/>
            <p:nvPr/>
          </p:nvSpPr>
          <p:spPr>
            <a:xfrm>
              <a:off x="5144125" y="2278800"/>
              <a:ext cx="21507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2325" lIns="92325" spcFirstLastPara="1" rIns="92325" wrap="square" tIns="923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13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rPr>
                <a:t>Environmental impact</a:t>
              </a:r>
              <a:endParaRPr sz="1313"/>
            </a:p>
          </p:txBody>
        </p:sp>
        <p:pic>
          <p:nvPicPr>
            <p:cNvPr id="172" name="Google Shape;172;p5" title="DALL·E 2024-03-21 18.18.30 - Visualize a vibrant and sunny day in Sevilla, Spain, portrayed in a beautiful watercolor style. The scene is set in a picturesque square, alive with t.jpg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 flipH="1">
              <a:off x="5144125" y="2602837"/>
              <a:ext cx="1278300" cy="1278300"/>
            </a:xfrm>
            <a:prstGeom prst="teardrop">
              <a:avLst>
                <a:gd fmla="val 100000" name="adj"/>
              </a:avLst>
            </a:prstGeom>
            <a:noFill/>
            <a:ln>
              <a:noFill/>
            </a:ln>
          </p:spPr>
        </p:pic>
        <p:sp>
          <p:nvSpPr>
            <p:cNvPr id="173" name="Google Shape;173;p5"/>
            <p:cNvSpPr txBox="1"/>
            <p:nvPr/>
          </p:nvSpPr>
          <p:spPr>
            <a:xfrm>
              <a:off x="5096500" y="533725"/>
              <a:ext cx="12783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2325" lIns="92325" spcFirstLastPara="1" rIns="92325" wrap="square" tIns="923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13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rPr>
                <a:t>Seasonality</a:t>
              </a:r>
              <a:endParaRPr sz="1313"/>
            </a:p>
          </p:txBody>
        </p:sp>
        <p:pic>
          <p:nvPicPr>
            <p:cNvPr id="174" name="Google Shape;174;p5" title="2f37898e-2445-415c-8870-d491dfed3de6.png"/>
            <p:cNvPicPr preferRelativeResize="0"/>
            <p:nvPr/>
          </p:nvPicPr>
          <p:blipFill rotWithShape="1">
            <a:blip r:embed="rId12">
              <a:alphaModFix/>
            </a:blip>
            <a:srcRect b="-6095" l="25465" r="19995" t="24288"/>
            <a:stretch/>
          </p:blipFill>
          <p:spPr>
            <a:xfrm flipH="1" rot="2700000">
              <a:off x="4210666" y="3788333"/>
              <a:ext cx="1278308" cy="1278308"/>
            </a:xfrm>
            <a:prstGeom prst="teardrop">
              <a:avLst>
                <a:gd fmla="val 100000" name="adj"/>
              </a:avLst>
            </a:prstGeom>
            <a:noFill/>
            <a:ln>
              <a:noFill/>
            </a:ln>
          </p:spPr>
        </p:pic>
        <p:sp>
          <p:nvSpPr>
            <p:cNvPr id="175" name="Google Shape;175;p5"/>
            <p:cNvSpPr txBox="1"/>
            <p:nvPr/>
          </p:nvSpPr>
          <p:spPr>
            <a:xfrm>
              <a:off x="5692125" y="4161388"/>
              <a:ext cx="25221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2325" lIns="92325" spcFirstLastPara="1" rIns="92325" wrap="square" tIns="923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13">
                  <a:solidFill>
                    <a:srgbClr val="000000"/>
                  </a:solidFill>
                  <a:latin typeface="Manrope"/>
                  <a:ea typeface="Manrope"/>
                  <a:cs typeface="Manrope"/>
                  <a:sym typeface="Manrope"/>
                </a:rPr>
                <a:t>The relationship between tourists and residents</a:t>
              </a:r>
              <a:endParaRPr sz="1313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ea2a6b553a_0_3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b="-61111" l="0" r="0" t="-6111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3ea2a6b553a_0_37"/>
          <p:cNvSpPr/>
          <p:nvPr/>
        </p:nvSpPr>
        <p:spPr>
          <a:xfrm>
            <a:off x="15846436" y="185207"/>
            <a:ext cx="2069035" cy="1379357"/>
          </a:xfrm>
          <a:custGeom>
            <a:rect b="b" l="l" r="r" t="t"/>
            <a:pathLst>
              <a:path extrusionOk="0" h="1379357" w="2069035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6830" l="-17980" r="-21701" t="-5269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3ea2a6b553a_0_37"/>
          <p:cNvSpPr/>
          <p:nvPr/>
        </p:nvSpPr>
        <p:spPr>
          <a:xfrm>
            <a:off x="-623731" y="2362426"/>
            <a:ext cx="2813567" cy="7924574"/>
          </a:xfrm>
          <a:custGeom>
            <a:rect b="b" l="l" r="r" t="t"/>
            <a:pathLst>
              <a:path extrusionOk="0" h="7924574" w="2813567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ea2a6b553a_0_37"/>
          <p:cNvSpPr txBox="1"/>
          <p:nvPr/>
        </p:nvSpPr>
        <p:spPr>
          <a:xfrm>
            <a:off x="824650" y="775700"/>
            <a:ext cx="11277300" cy="17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100">
                <a:solidFill>
                  <a:srgbClr val="ED6C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Tourism Intelligence System</a:t>
            </a:r>
            <a:endParaRPr b="1" sz="610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ea2a6b553a_0_37"/>
          <p:cNvSpPr txBox="1"/>
          <p:nvPr/>
        </p:nvSpPr>
        <p:spPr>
          <a:xfrm>
            <a:off x="2460613" y="7834650"/>
            <a:ext cx="9098400" cy="20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Monthly </a:t>
            </a:r>
            <a:r>
              <a:rPr b="1"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reports</a:t>
            </a:r>
            <a:r>
              <a:rPr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on the markets and on the current situation as a whole are published.</a:t>
            </a:r>
            <a:endParaRPr sz="18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These reports include </a:t>
            </a:r>
            <a:r>
              <a:rPr b="1"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visitors, overnight stays, number of passengers</a:t>
            </a:r>
            <a:r>
              <a:rPr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</a:t>
            </a:r>
            <a:r>
              <a:rPr b="1"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sustainability, visitor interests</a:t>
            </a:r>
            <a:r>
              <a:rPr lang="en-US" sz="1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,...  ensuring stakeholders are informed and capable of adapting strategies as needed.</a:t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g3ea2a6b553a_0_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7623" y="2526510"/>
            <a:ext cx="8351625" cy="473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3ea2a6b553a_0_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829825" y="2526500"/>
            <a:ext cx="4658900" cy="589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b="-61111" l="0" r="0" t="-6111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4"/>
          <p:cNvSpPr/>
          <p:nvPr/>
        </p:nvSpPr>
        <p:spPr>
          <a:xfrm>
            <a:off x="15846436" y="185207"/>
            <a:ext cx="2069035" cy="1379357"/>
          </a:xfrm>
          <a:custGeom>
            <a:rect b="b" l="l" r="r" t="t"/>
            <a:pathLst>
              <a:path extrusionOk="0" h="1379357" w="2069035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6830" l="-17984" r="-21697" t="-5269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"/>
          <p:cNvSpPr/>
          <p:nvPr/>
        </p:nvSpPr>
        <p:spPr>
          <a:xfrm rot="-5400000">
            <a:off x="578312" y="7924110"/>
            <a:ext cx="2332986" cy="3075746"/>
          </a:xfrm>
          <a:custGeom>
            <a:rect b="b" l="l" r="r" t="t"/>
            <a:pathLst>
              <a:path extrusionOk="0" h="3075746" w="2332986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8950" l="0" r="-270" t="-2016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4"/>
          <p:cNvSpPr txBox="1"/>
          <p:nvPr/>
        </p:nvSpPr>
        <p:spPr>
          <a:xfrm>
            <a:off x="1073049" y="3173101"/>
            <a:ext cx="15903900" cy="15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218325" lIns="218325" spcFirstLastPara="1" rIns="218325" wrap="square" tIns="218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64"/>
              <a:buFont typeface="Arial"/>
              <a:buNone/>
            </a:pPr>
            <a:r>
              <a:rPr b="0" i="0" lang="en-US" sz="7164" u="none" cap="none" strike="noStrik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Merci pour votre attention!</a:t>
            </a:r>
            <a:endParaRPr b="0" i="0" sz="7164" u="none" cap="none" strike="noStrike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95" name="Google Shape;195;p4"/>
          <p:cNvSpPr txBox="1"/>
          <p:nvPr/>
        </p:nvSpPr>
        <p:spPr>
          <a:xfrm>
            <a:off x="3013472" y="4674032"/>
            <a:ext cx="120228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218325" lIns="218325" spcFirstLastPara="1" rIns="218325" wrap="square" tIns="218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82"/>
              <a:buFont typeface="Arial"/>
              <a:buNone/>
            </a:pPr>
            <a:r>
              <a:rPr b="0" i="1" lang="en-US" sz="3582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Conctactez moi sur :</a:t>
            </a:r>
            <a:endParaRPr b="0" i="1" sz="3582" u="none" cap="none" strike="noStrike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96" name="Google Shape;196;p4" title="LinkedIn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"/>
          <p:cNvSpPr txBox="1"/>
          <p:nvPr/>
        </p:nvSpPr>
        <p:spPr>
          <a:xfrm>
            <a:off x="2680874" y="6368606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18325" lIns="218325" spcFirstLastPara="1" rIns="218325" wrap="square" tIns="218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7"/>
              <a:buFont typeface="Arial"/>
              <a:buNone/>
            </a:pPr>
            <a:r>
              <a:rPr lang="en-US" sz="2627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aramirez@sevillacityoffice.es</a:t>
            </a:r>
            <a:endParaRPr b="0" i="0" sz="2627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" name="Google Shape;198;p4"/>
          <p:cNvSpPr txBox="1"/>
          <p:nvPr/>
        </p:nvSpPr>
        <p:spPr>
          <a:xfrm>
            <a:off x="5213122" y="7225000"/>
            <a:ext cx="9504000" cy="8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18325" lIns="218325" spcFirstLastPara="1" rIns="218325" wrap="square" tIns="218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7"/>
              <a:buFont typeface="Arial"/>
              <a:buNone/>
            </a:pPr>
            <a:r>
              <a:rPr lang="en-US" sz="2627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www.linkedin.com/in/anaramirezmoreno/</a:t>
            </a:r>
            <a:endParaRPr b="0" i="0" sz="2627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" name="Google Shape;199;p4"/>
          <p:cNvSpPr txBox="1"/>
          <p:nvPr/>
        </p:nvSpPr>
        <p:spPr>
          <a:xfrm>
            <a:off x="10510033" y="6379592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18325" lIns="218325" spcFirstLastPara="1" rIns="218325" wrap="square" tIns="218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7"/>
              <a:buFont typeface="Arial"/>
              <a:buNone/>
            </a:pPr>
            <a:r>
              <a:rPr lang="en-US" sz="2627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Smart.sevillacityoffice.es</a:t>
            </a:r>
            <a:endParaRPr b="0" i="0" sz="2627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0" name="Google Shape;200;p4" title="Website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