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image1.jpe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290285" y="1"/>
            <a:ext cx="1030128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Les </a:t>
            </a:r>
            <a:r>
              <a:rPr dirty="0" err="1"/>
              <a:t>changements</a:t>
            </a:r>
            <a:r>
              <a:rPr dirty="0"/>
              <a:t> </a:t>
            </a:r>
            <a:r>
              <a:rPr dirty="0" err="1"/>
              <a:t>actuels</a:t>
            </a:r>
            <a:r>
              <a:rPr dirty="0"/>
              <a:t> </a:t>
            </a:r>
            <a:r>
              <a:rPr dirty="0" err="1"/>
              <a:t>dans</a:t>
            </a:r>
            <a:r>
              <a:rPr dirty="0"/>
              <a:t> les destinations </a:t>
            </a:r>
            <a:r>
              <a:rPr dirty="0" err="1"/>
              <a:t>touristiques</a:t>
            </a:r>
            <a:r>
              <a:rPr dirty="0"/>
              <a:t> </a:t>
            </a:r>
            <a:r>
              <a:rPr dirty="0" err="1"/>
              <a:t>méditerranéennes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01600" y="5730874"/>
            <a:ext cx="6604001" cy="960212"/>
          </a:xfrm>
        </p:spPr>
        <p:txBody>
          <a:bodyPr>
            <a:normAutofit/>
          </a:bodyPr>
          <a:lstStyle/>
          <a:p>
            <a:r>
              <a:rPr sz="2000" dirty="0">
                <a:solidFill>
                  <a:schemeClr val="tx1"/>
                </a:solidFill>
              </a:rPr>
              <a:t>Miguel </a:t>
            </a:r>
            <a:r>
              <a:rPr sz="2000" dirty="0" err="1">
                <a:solidFill>
                  <a:schemeClr val="tx1"/>
                </a:solidFill>
              </a:rPr>
              <a:t>Seguí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Llinás</a:t>
            </a:r>
            <a:endParaRPr sz="2000" dirty="0">
              <a:solidFill>
                <a:schemeClr val="tx1"/>
              </a:solidFill>
            </a:endParaRPr>
          </a:p>
          <a:p>
            <a:r>
              <a:rPr sz="2000" dirty="0" err="1">
                <a:solidFill>
                  <a:schemeClr val="tx1"/>
                </a:solidFill>
              </a:rPr>
              <a:t>Université</a:t>
            </a:r>
            <a:r>
              <a:rPr sz="2000" dirty="0">
                <a:solidFill>
                  <a:schemeClr val="tx1"/>
                </a:solidFill>
              </a:rPr>
              <a:t> des </a:t>
            </a:r>
            <a:r>
              <a:rPr sz="2000" dirty="0" err="1">
                <a:solidFill>
                  <a:schemeClr val="tx1"/>
                </a:solidFill>
              </a:rPr>
              <a:t>Îles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Baléares</a:t>
            </a:r>
            <a:r>
              <a:rPr sz="2000" dirty="0">
                <a:solidFill>
                  <a:schemeClr val="tx1"/>
                </a:solidFill>
              </a:rPr>
              <a:t> (UIB)</a:t>
            </a:r>
          </a:p>
        </p:txBody>
      </p:sp>
      <p:pic>
        <p:nvPicPr>
          <p:cNvPr id="4" name="Picture 3" descr="logo ui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74320"/>
            <a:ext cx="2757337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Évolution du modèle économique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Arrivée des fonds d’investissement dans l’hôtellerie de loisirs</a:t>
            </a:r>
          </a:p>
          <a:p>
            <a:pPr>
              <a:defRPr sz="2200"/>
            </a:pPr>
            <a:r>
              <a:t>Concentration des groupes hôteliers</a:t>
            </a:r>
          </a:p>
          <a:p>
            <a:pPr>
              <a:defRPr sz="2200"/>
            </a:pPr>
            <a:r>
              <a:t>Importance accrue des nuitées plutôt que du nombre de visiteurs</a:t>
            </a:r>
          </a:p>
          <a:p>
            <a:pPr>
              <a:defRPr sz="2200"/>
            </a:pPr>
            <a:r>
              <a:t>Externalisation des activités de loisirs et expérientielles</a:t>
            </a:r>
          </a:p>
        </p:txBody>
      </p:sp>
      <p:pic>
        <p:nvPicPr>
          <p:cNvPr id="5" name="Picture 3" descr="image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029" y="3530601"/>
            <a:ext cx="4327070" cy="28847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Un modèle plus résilient : le cas de Sóller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150 ans de tradition touristique</a:t>
            </a:r>
          </a:p>
          <a:p>
            <a:pPr>
              <a:defRPr sz="2200"/>
            </a:pPr>
            <a:r>
              <a:t>Planification participative avec les habitants</a:t>
            </a:r>
          </a:p>
          <a:p>
            <a:pPr>
              <a:defRPr sz="2200"/>
            </a:pPr>
            <a:r>
              <a:t>Gestion des enjeux de mobilité, logement et coexistence</a:t>
            </a:r>
          </a:p>
          <a:p>
            <a:pPr>
              <a:defRPr sz="2200"/>
            </a:pPr>
            <a:r>
              <a:t>Exemple d’adaptation durable d’une destination mature</a:t>
            </a:r>
          </a:p>
        </p:txBody>
      </p:sp>
      <p:pic>
        <p:nvPicPr>
          <p:cNvPr id="5" name="Picture 3" descr="image1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028" y="3415921"/>
            <a:ext cx="4818206" cy="27102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Contexte et objectif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Importance de la coopération triangulaire : entreprise, administration et science</a:t>
            </a:r>
          </a:p>
          <a:p>
            <a:pPr>
              <a:defRPr sz="2200"/>
            </a:pPr>
            <a:r>
              <a:t>Comprendre l’évolution de la société européenne pour comprendre le tourisme</a:t>
            </a:r>
          </a:p>
          <a:p>
            <a:pPr>
              <a:defRPr sz="2200"/>
            </a:pPr>
            <a:r>
              <a:t>Les transformations sociales influencent directement les destinations touristiques</a:t>
            </a:r>
          </a:p>
        </p:txBody>
      </p:sp>
      <p:pic>
        <p:nvPicPr>
          <p:cNvPr id="6" name="Picture 3" descr="image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088" y="4024589"/>
            <a:ext cx="4306826" cy="242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30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L’évolution des modèles touristiques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600200"/>
            <a:ext cx="8229600" cy="4525963"/>
          </a:xfrm>
        </p:spPr>
        <p:txBody>
          <a:bodyPr/>
          <a:lstStyle/>
          <a:p>
            <a:pPr>
              <a:defRPr sz="2200"/>
            </a:pPr>
            <a:r>
              <a:t>Le voyageur (jusqu’à la Seconde Guerre mondiale)</a:t>
            </a:r>
          </a:p>
          <a:p>
            <a:pPr>
              <a:defRPr sz="2200"/>
            </a:pPr>
            <a:r>
              <a:t>Le fordisme : tourisme de soleil et plage (jusqu’aux années 1980)</a:t>
            </a:r>
          </a:p>
          <a:p>
            <a:pPr>
              <a:defRPr sz="2200"/>
            </a:pPr>
            <a:r>
              <a:t>Le post-fordisme (jusqu’à la crise du coronavirus)</a:t>
            </a:r>
          </a:p>
          <a:p>
            <a:pPr>
              <a:defRPr sz="2200"/>
            </a:pPr>
            <a:r>
              <a:t>La société des loisirs (depuis les années 2020)</a:t>
            </a:r>
          </a:p>
        </p:txBody>
      </p:sp>
      <p:pic>
        <p:nvPicPr>
          <p:cNvPr id="6" name="Picture 3" descr="imag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294" y="3323772"/>
            <a:ext cx="3397478" cy="33974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société des loisirs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Vacances plus courtes mais plus fréquentes</a:t>
            </a:r>
          </a:p>
          <a:p>
            <a:pPr>
              <a:defRPr sz="2200"/>
            </a:pPr>
            <a:r>
              <a:t>Essor des compagnies low cost</a:t>
            </a:r>
          </a:p>
          <a:p>
            <a:pPr>
              <a:defRPr sz="2200"/>
            </a:pPr>
            <a:r>
              <a:t>Recherche d’expériences plutôt que de biens de luxe</a:t>
            </a:r>
          </a:p>
          <a:p>
            <a:pPr>
              <a:defRPr sz="2200"/>
            </a:pPr>
            <a:r>
              <a:t>Multiplication des voyages au cours de l’année</a:t>
            </a:r>
          </a:p>
        </p:txBody>
      </p:sp>
      <p:pic>
        <p:nvPicPr>
          <p:cNvPr id="6" name="Picture 3" descr="image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142" y="3435416"/>
            <a:ext cx="5762719" cy="26907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Nouvelles attentes des touristes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Recherche d’expériences authentiques</a:t>
            </a:r>
          </a:p>
          <a:p>
            <a:pPr>
              <a:defRPr sz="2200"/>
            </a:pPr>
            <a:r>
              <a:t>Nature, sport et bien-être</a:t>
            </a:r>
          </a:p>
          <a:p>
            <a:pPr>
              <a:defRPr sz="2200"/>
            </a:pPr>
            <a:r>
              <a:t>Découverte de la culture et des produits locaux</a:t>
            </a:r>
          </a:p>
          <a:p>
            <a:pPr>
              <a:defRPr sz="2200"/>
            </a:pPr>
            <a:r>
              <a:t>Le patrimoine architectural n’est plus l’unique motivation</a:t>
            </a:r>
          </a:p>
        </p:txBody>
      </p:sp>
      <p:pic>
        <p:nvPicPr>
          <p:cNvPr id="6" name="Picture 3" descr="image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99" y="3497213"/>
            <a:ext cx="6997944" cy="31992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L’influence des réseaux sociaux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Accélération des changements sociaux</a:t>
            </a:r>
          </a:p>
          <a:p>
            <a:pPr>
              <a:defRPr sz="2200"/>
            </a:pPr>
            <a:r>
              <a:t>Recherche de reconnaissance et de statut</a:t>
            </a:r>
          </a:p>
          <a:p>
            <a:pPr>
              <a:defRPr sz="2200"/>
            </a:pPr>
            <a:r>
              <a:t>Construction d’une image personnelle à travers les loisirs</a:t>
            </a:r>
          </a:p>
          <a:p>
            <a:pPr>
              <a:defRPr sz="2200"/>
            </a:pPr>
            <a:r>
              <a:t>Le voyage devient un marqueur social</a:t>
            </a:r>
          </a:p>
        </p:txBody>
      </p:sp>
      <p:pic>
        <p:nvPicPr>
          <p:cNvPr id="6" name="Picture 3" descr="image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848" y="3441065"/>
            <a:ext cx="4773506" cy="26850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asas rurales en Catalunya | Petits Grans Hotels de Catalun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17" y="4423042"/>
            <a:ext cx="3486638" cy="244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err="1"/>
              <a:t>Conséquences</a:t>
            </a:r>
            <a:r>
              <a:rPr dirty="0"/>
              <a:t> sur le </a:t>
            </a:r>
            <a:r>
              <a:rPr dirty="0" err="1"/>
              <a:t>secteur</a:t>
            </a:r>
            <a:r>
              <a:rPr dirty="0"/>
              <a:t> </a:t>
            </a:r>
            <a:r>
              <a:rPr dirty="0" err="1"/>
              <a:t>touristique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La plage devient un complément plutôt qu’un objectif principal</a:t>
            </a:r>
          </a:p>
          <a:p>
            <a:pPr>
              <a:defRPr sz="2200"/>
            </a:pPr>
            <a:r>
              <a:t>Le prestige de la destination gagne en importance</a:t>
            </a:r>
          </a:p>
          <a:p>
            <a:pPr>
              <a:defRPr sz="2200"/>
            </a:pPr>
            <a:r>
              <a:t>Diversification des hébergements : resorts, locations, caravanes</a:t>
            </a:r>
          </a:p>
          <a:p>
            <a:pPr>
              <a:defRPr sz="2200"/>
            </a:pPr>
            <a:r>
              <a:t>Croissance du segment du luxe</a:t>
            </a:r>
          </a:p>
        </p:txBody>
      </p:sp>
      <p:pic>
        <p:nvPicPr>
          <p:cNvPr id="6" name="Imagen 5" descr="Tipos de alojamientos turísticos: Una guía para anfitrion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44" y="5251849"/>
            <a:ext cx="3073616" cy="1534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Alojamientos turísticos: qué tipos hay y cómo se clasifica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807" y="2809115"/>
            <a:ext cx="3745049" cy="2108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amping para caravanas en Madrid | Camping Monte Holid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646" y="3230177"/>
            <a:ext cx="2891971" cy="193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Nouveaux espaces touristiques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Émergence de nouvelles destinations méditerranéennes</a:t>
            </a:r>
          </a:p>
          <a:p>
            <a:pPr>
              <a:defRPr sz="2200"/>
            </a:pPr>
            <a:r>
              <a:t>Albanie, Monténégro, Macédoine du Nord, Algérie</a:t>
            </a:r>
          </a:p>
          <a:p>
            <a:pPr>
              <a:defRPr sz="2200"/>
            </a:pPr>
            <a:r>
              <a:t>Recherche d’exotisme, de proximité et de prix compétitifs</a:t>
            </a:r>
          </a:p>
          <a:p>
            <a:pPr>
              <a:defRPr sz="2200"/>
            </a:pPr>
            <a:r>
              <a:t>Impact des zones de conflit sur les flux touristiques</a:t>
            </a:r>
          </a:p>
        </p:txBody>
      </p:sp>
      <p:pic>
        <p:nvPicPr>
          <p:cNvPr id="5" name="Picture 3" descr="image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7" y="3638845"/>
            <a:ext cx="4825810" cy="2460033"/>
          </a:xfrm>
          <a:prstGeom prst="rect">
            <a:avLst/>
          </a:prstGeom>
        </p:spPr>
      </p:pic>
      <p:pic>
        <p:nvPicPr>
          <p:cNvPr id="2050" name="Picture 2" descr="Montenegro Turismo | Los mejores destinos de 2026 | Marzito Trav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6" y="3428999"/>
            <a:ext cx="2879725" cy="287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Défis actuels des destinations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dirty="0" err="1"/>
              <a:t>Complexité</a:t>
            </a:r>
            <a:r>
              <a:rPr dirty="0"/>
              <a:t> </a:t>
            </a:r>
            <a:r>
              <a:rPr dirty="0" err="1"/>
              <a:t>croissante</a:t>
            </a:r>
            <a:r>
              <a:rPr dirty="0"/>
              <a:t> du transport </a:t>
            </a:r>
            <a:r>
              <a:rPr dirty="0" err="1"/>
              <a:t>aérien</a:t>
            </a:r>
            <a:endParaRPr dirty="0"/>
          </a:p>
          <a:p>
            <a:pPr>
              <a:defRPr sz="2200"/>
            </a:pPr>
            <a:r>
              <a:rPr dirty="0"/>
              <a:t>Saturation et </a:t>
            </a:r>
            <a:r>
              <a:rPr dirty="0" err="1"/>
              <a:t>tourisme</a:t>
            </a:r>
            <a:r>
              <a:rPr dirty="0"/>
              <a:t> de masse </a:t>
            </a:r>
            <a:r>
              <a:rPr dirty="0" err="1"/>
              <a:t>dans</a:t>
            </a:r>
            <a:r>
              <a:rPr dirty="0"/>
              <a:t> le </a:t>
            </a:r>
            <a:r>
              <a:rPr dirty="0" err="1"/>
              <a:t>nord</a:t>
            </a:r>
            <a:r>
              <a:rPr dirty="0"/>
              <a:t> de la </a:t>
            </a:r>
            <a:r>
              <a:rPr dirty="0" err="1"/>
              <a:t>Méditerranée</a:t>
            </a:r>
            <a:endParaRPr dirty="0"/>
          </a:p>
          <a:p>
            <a:pPr>
              <a:defRPr sz="2200"/>
            </a:pPr>
            <a:r>
              <a:rPr dirty="0" err="1"/>
              <a:t>Montée</a:t>
            </a:r>
            <a:r>
              <a:rPr dirty="0"/>
              <a:t> des tensions </a:t>
            </a:r>
            <a:r>
              <a:rPr dirty="0" err="1"/>
              <a:t>sociales</a:t>
            </a:r>
            <a:r>
              <a:rPr dirty="0"/>
              <a:t> et de la </a:t>
            </a:r>
            <a:r>
              <a:rPr dirty="0" err="1"/>
              <a:t>touristophobie</a:t>
            </a:r>
            <a:endParaRPr dirty="0"/>
          </a:p>
          <a:p>
            <a:pPr>
              <a:defRPr sz="2200"/>
            </a:pPr>
            <a:r>
              <a:rPr dirty="0" err="1"/>
              <a:t>Opportunités</a:t>
            </a:r>
            <a:r>
              <a:rPr dirty="0"/>
              <a:t> pour les destinations du </a:t>
            </a:r>
            <a:r>
              <a:rPr dirty="0" err="1"/>
              <a:t>sud</a:t>
            </a:r>
            <a:r>
              <a:rPr dirty="0"/>
              <a:t> de la </a:t>
            </a:r>
            <a:r>
              <a:rPr dirty="0" err="1" smtClean="0"/>
              <a:t>Méditerranée</a:t>
            </a:r>
            <a:endParaRPr lang="es-ES" dirty="0" smtClean="0"/>
          </a:p>
          <a:p>
            <a:pPr>
              <a:defRPr sz="2200"/>
            </a:pPr>
            <a:r>
              <a:rPr lang="fr-FR" dirty="0" smtClean="0"/>
              <a:t>Le défi actuel est la superposition de toutes les formes de tourisme sur le même espace, au même temps</a:t>
            </a:r>
            <a:endParaRPr lang="fr-FR" dirty="0"/>
          </a:p>
        </p:txBody>
      </p:sp>
      <p:pic>
        <p:nvPicPr>
          <p:cNvPr id="6" name="Picture 3" descr="image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730" y="4005942"/>
            <a:ext cx="4863898" cy="27359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375</Words>
  <Application>Microsoft Office PowerPoint</Application>
  <PresentationFormat>Presentación en pantalla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Les changements actuels dans les destinations touristiques méditerranéennes</vt:lpstr>
      <vt:lpstr>Contexte et objectif</vt:lpstr>
      <vt:lpstr>L’évolution des modèles touristiques</vt:lpstr>
      <vt:lpstr>La société des loisirs</vt:lpstr>
      <vt:lpstr>Nouvelles attentes des touristes</vt:lpstr>
      <vt:lpstr>L’influence des réseaux sociaux</vt:lpstr>
      <vt:lpstr>Conséquences sur le secteur touristique</vt:lpstr>
      <vt:lpstr>Nouveaux espaces touristiques</vt:lpstr>
      <vt:lpstr>Défis actuels des destinations</vt:lpstr>
      <vt:lpstr>Évolution du modèle économique</vt:lpstr>
      <vt:lpstr>Un modèle plus résilient : le cas de Sóller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changements actuels dans les destinations touristiques méditerranéennes</dc:title>
  <dc:subject/>
  <dc:creator>UIB</dc:creator>
  <cp:keywords/>
  <dc:description>generated using python-pptx</dc:description>
  <cp:lastModifiedBy>UIB</cp:lastModifiedBy>
  <cp:revision>10</cp:revision>
  <dcterms:created xsi:type="dcterms:W3CDTF">2013-01-27T09:14:16Z</dcterms:created>
  <dcterms:modified xsi:type="dcterms:W3CDTF">2026-06-10T20:50:12Z</dcterms:modified>
  <cp:category/>
</cp:coreProperties>
</file>