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1" r:id="rId5"/>
    <p:sldId id="262" r:id="rId6"/>
    <p:sldId id="267" r:id="rId7"/>
    <p:sldId id="263" r:id="rId8"/>
    <p:sldId id="264" r:id="rId9"/>
    <p:sldId id="265" r:id="rId10"/>
    <p:sldId id="268" r:id="rId11"/>
    <p:sldId id="266" r:id="rId12"/>
    <p:sldId id="259" r:id="rId13"/>
    <p:sldId id="260" r:id="rId14"/>
  </p:sldIdLst>
  <p:sldSz cx="18288000" cy="10287000"/>
  <p:notesSz cx="6858000" cy="9144000"/>
  <p:embeddedFontLst>
    <p:embeddedFont>
      <p:font typeface="Poppins" pitchFamily="2" charset="77"/>
      <p:regular r:id="rId16"/>
      <p:bold r:id="rId17"/>
      <p:italic r:id="rId18"/>
      <p:boldItalic r:id="rId19"/>
    </p:embeddedFont>
    <p:embeddedFont>
      <p:font typeface="Poppins Medium" panose="00000600000000000000" pitchFamily="2" charset="77"/>
      <p:regular r:id="rId20"/>
      <p:bold r:id="rId21"/>
      <p:italic r:id="rId22"/>
      <p:boldItalic r:id="rId23"/>
    </p:embeddedFont>
    <p:embeddedFont>
      <p:font typeface="Poppins SemiBold" panose="00000700000000000000" pitchFamily="2" charset="77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gvA4QiW+KIGFSZllkOuGGUS/ic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69" d="100"/>
          <a:sy n="69" d="100"/>
        </p:scale>
        <p:origin x="256" y="5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>
          <a:extLst>
            <a:ext uri="{FF2B5EF4-FFF2-40B4-BE49-F238E27FC236}">
              <a16:creationId xmlns:a16="http://schemas.microsoft.com/office/drawing/2014/main" id="{180A6CEA-DD38-7398-9BF3-780688969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:notes">
            <a:extLst>
              <a:ext uri="{FF2B5EF4-FFF2-40B4-BE49-F238E27FC236}">
                <a16:creationId xmlns:a16="http://schemas.microsoft.com/office/drawing/2014/main" id="{C01D2C60-26D3-ADF7-584B-2037EA4EF27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2:notes">
            <a:extLst>
              <a:ext uri="{FF2B5EF4-FFF2-40B4-BE49-F238E27FC236}">
                <a16:creationId xmlns:a16="http://schemas.microsoft.com/office/drawing/2014/main" id="{6E547880-E58E-CCF6-F1B5-EDCE5C4D9D5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33412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B040EFBC-A8D3-79B5-358F-02C56D375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>
            <a:extLst>
              <a:ext uri="{FF2B5EF4-FFF2-40B4-BE49-F238E27FC236}">
                <a16:creationId xmlns:a16="http://schemas.microsoft.com/office/drawing/2014/main" id="{082E14BB-6B28-C675-37DB-FD5473614E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3:notes">
            <a:extLst>
              <a:ext uri="{FF2B5EF4-FFF2-40B4-BE49-F238E27FC236}">
                <a16:creationId xmlns:a16="http://schemas.microsoft.com/office/drawing/2014/main" id="{44F2A4ED-F138-04FD-7031-407C97D889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551494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2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>
          <a:extLst>
            <a:ext uri="{FF2B5EF4-FFF2-40B4-BE49-F238E27FC236}">
              <a16:creationId xmlns:a16="http://schemas.microsoft.com/office/drawing/2014/main" id="{7F590951-32A9-274F-C625-408E78C2E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:notes">
            <a:extLst>
              <a:ext uri="{FF2B5EF4-FFF2-40B4-BE49-F238E27FC236}">
                <a16:creationId xmlns:a16="http://schemas.microsoft.com/office/drawing/2014/main" id="{4E5D0361-7ABF-A2E1-D412-ACDECA14A14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2:notes">
            <a:extLst>
              <a:ext uri="{FF2B5EF4-FFF2-40B4-BE49-F238E27FC236}">
                <a16:creationId xmlns:a16="http://schemas.microsoft.com/office/drawing/2014/main" id="{3C042F06-737A-E69D-3B4E-CA62138A26D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33361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16571B5F-8BD7-112B-F9EE-51D223ADB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>
            <a:extLst>
              <a:ext uri="{FF2B5EF4-FFF2-40B4-BE49-F238E27FC236}">
                <a16:creationId xmlns:a16="http://schemas.microsoft.com/office/drawing/2014/main" id="{92CD7904-4623-367C-A7A9-6807B33FA51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3:notes">
            <a:extLst>
              <a:ext uri="{FF2B5EF4-FFF2-40B4-BE49-F238E27FC236}">
                <a16:creationId xmlns:a16="http://schemas.microsoft.com/office/drawing/2014/main" id="{3D11B424-A996-D66C-56D2-79A3305DA3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630292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>
          <a:extLst>
            <a:ext uri="{FF2B5EF4-FFF2-40B4-BE49-F238E27FC236}">
              <a16:creationId xmlns:a16="http://schemas.microsoft.com/office/drawing/2014/main" id="{AC2F9ECC-DD3F-ECE9-9D86-5C28D938B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>
            <a:extLst>
              <a:ext uri="{FF2B5EF4-FFF2-40B4-BE49-F238E27FC236}">
                <a16:creationId xmlns:a16="http://schemas.microsoft.com/office/drawing/2014/main" id="{40EB83AB-E1DE-85F0-04EE-8BB1C2D6AD8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5:notes">
            <a:extLst>
              <a:ext uri="{FF2B5EF4-FFF2-40B4-BE49-F238E27FC236}">
                <a16:creationId xmlns:a16="http://schemas.microsoft.com/office/drawing/2014/main" id="{87A98584-0724-A8D0-A954-941C23AB8F0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958756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>
          <a:extLst>
            <a:ext uri="{FF2B5EF4-FFF2-40B4-BE49-F238E27FC236}">
              <a16:creationId xmlns:a16="http://schemas.microsoft.com/office/drawing/2014/main" id="{DD11064C-D6F1-3421-A813-B65A1E575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:notes">
            <a:extLst>
              <a:ext uri="{FF2B5EF4-FFF2-40B4-BE49-F238E27FC236}">
                <a16:creationId xmlns:a16="http://schemas.microsoft.com/office/drawing/2014/main" id="{FF8F5A88-313C-8EB7-2C79-91B3E260CB6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2:notes">
            <a:extLst>
              <a:ext uri="{FF2B5EF4-FFF2-40B4-BE49-F238E27FC236}">
                <a16:creationId xmlns:a16="http://schemas.microsoft.com/office/drawing/2014/main" id="{4F216E43-BC56-1C61-2788-5AF62D86D0B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022364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176F3665-BCBD-DCFA-2886-402F6059B5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>
            <a:extLst>
              <a:ext uri="{FF2B5EF4-FFF2-40B4-BE49-F238E27FC236}">
                <a16:creationId xmlns:a16="http://schemas.microsoft.com/office/drawing/2014/main" id="{C6A180FB-2A1D-B5E7-3C05-178D5ABA050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3:notes">
            <a:extLst>
              <a:ext uri="{FF2B5EF4-FFF2-40B4-BE49-F238E27FC236}">
                <a16:creationId xmlns:a16="http://schemas.microsoft.com/office/drawing/2014/main" id="{C172A44C-4040-87BE-4AB9-B3C5D85F22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45151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>
          <a:extLst>
            <a:ext uri="{FF2B5EF4-FFF2-40B4-BE49-F238E27FC236}">
              <a16:creationId xmlns:a16="http://schemas.microsoft.com/office/drawing/2014/main" id="{DD856547-E4DF-7D49-0BA5-F4D0065EB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:notes">
            <a:extLst>
              <a:ext uri="{FF2B5EF4-FFF2-40B4-BE49-F238E27FC236}">
                <a16:creationId xmlns:a16="http://schemas.microsoft.com/office/drawing/2014/main" id="{71433CDF-A136-AEB2-CBD2-A24839A0B31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2:notes">
            <a:extLst>
              <a:ext uri="{FF2B5EF4-FFF2-40B4-BE49-F238E27FC236}">
                <a16:creationId xmlns:a16="http://schemas.microsoft.com/office/drawing/2014/main" id="{416489B2-02CD-A8C3-FBFD-4A65BF91EFE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1909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tiff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5000"/>
            </a:blip>
            <a:stretch>
              <a:fillRect l="-74" r="-7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7223403" y="229069"/>
            <a:ext cx="3841193" cy="2560796"/>
          </a:xfrm>
          <a:custGeom>
            <a:avLst/>
            <a:gdLst/>
            <a:ahLst/>
            <a:cxnLst/>
            <a:rect l="l" t="t" r="r" b="b"/>
            <a:pathLst>
              <a:path w="3841193" h="2560796" extrusionOk="0">
                <a:moveTo>
                  <a:pt x="0" y="0"/>
                </a:moveTo>
                <a:lnTo>
                  <a:pt x="3841194" y="0"/>
                </a:lnTo>
                <a:lnTo>
                  <a:pt x="3841194" y="2560796"/>
                </a:lnTo>
                <a:lnTo>
                  <a:pt x="0" y="25607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-1" y="4937157"/>
            <a:ext cx="18288001" cy="5349843"/>
          </a:xfrm>
          <a:custGeom>
            <a:avLst/>
            <a:gdLst/>
            <a:ahLst/>
            <a:cxnLst/>
            <a:rect l="l" t="t" r="r" b="b"/>
            <a:pathLst>
              <a:path w="20675720" h="5349843" extrusionOk="0">
                <a:moveTo>
                  <a:pt x="0" y="0"/>
                </a:moveTo>
                <a:lnTo>
                  <a:pt x="20675721" y="0"/>
                </a:lnTo>
                <a:lnTo>
                  <a:pt x="20675721" y="5349843"/>
                </a:lnTo>
                <a:lnTo>
                  <a:pt x="0" y="53498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9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7" name="Google Shape;87;p1"/>
          <p:cNvGrpSpPr/>
          <p:nvPr/>
        </p:nvGrpSpPr>
        <p:grpSpPr>
          <a:xfrm>
            <a:off x="352630" y="8524056"/>
            <a:ext cx="17582740" cy="1655491"/>
            <a:chOff x="0" y="0"/>
            <a:chExt cx="23443654" cy="2207321"/>
          </a:xfrm>
        </p:grpSpPr>
        <p:sp>
          <p:nvSpPr>
            <p:cNvPr id="88" name="Google Shape;88;p1"/>
            <p:cNvSpPr/>
            <p:nvPr/>
          </p:nvSpPr>
          <p:spPr>
            <a:xfrm>
              <a:off x="12700" y="320933"/>
              <a:ext cx="4979446" cy="1680563"/>
            </a:xfrm>
            <a:custGeom>
              <a:avLst/>
              <a:gdLst/>
              <a:ahLst/>
              <a:cxnLst/>
              <a:rect l="l" t="t" r="r" b="b"/>
              <a:pathLst>
                <a:path w="4979446" h="1680563" extrusionOk="0">
                  <a:moveTo>
                    <a:pt x="0" y="0"/>
                  </a:moveTo>
                  <a:lnTo>
                    <a:pt x="4979446" y="0"/>
                  </a:lnTo>
                  <a:lnTo>
                    <a:pt x="4979446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4178805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1"/>
            <p:cNvSpPr/>
            <p:nvPr/>
          </p:nvSpPr>
          <p:spPr>
            <a:xfrm>
              <a:off x="6990244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9254762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11518706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14219413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16898519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1"/>
            <p:cNvSpPr/>
            <p:nvPr/>
          </p:nvSpPr>
          <p:spPr>
            <a:xfrm>
              <a:off x="18464211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1"/>
            <p:cNvSpPr/>
            <p:nvPr/>
          </p:nvSpPr>
          <p:spPr>
            <a:xfrm>
              <a:off x="19677342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1"/>
            <p:cNvSpPr/>
            <p:nvPr/>
          </p:nvSpPr>
          <p:spPr>
            <a:xfrm>
              <a:off x="21649132" y="542372"/>
              <a:ext cx="1389940" cy="1189743"/>
            </a:xfrm>
            <a:custGeom>
              <a:avLst/>
              <a:gdLst/>
              <a:ahLst/>
              <a:cxnLst/>
              <a:rect l="l" t="t" r="r" b="b"/>
              <a:pathLst>
                <a:path w="1389940" h="1189743" extrusionOk="0">
                  <a:moveTo>
                    <a:pt x="0" y="0"/>
                  </a:moveTo>
                  <a:lnTo>
                    <a:pt x="1389941" y="0"/>
                  </a:lnTo>
                  <a:lnTo>
                    <a:pt x="1389941" y="1189744"/>
                  </a:lnTo>
                  <a:lnTo>
                    <a:pt x="0" y="118974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1"/>
            <p:cNvSpPr/>
            <p:nvPr/>
          </p:nvSpPr>
          <p:spPr>
            <a:xfrm>
              <a:off x="15850780" y="480450"/>
              <a:ext cx="1527862" cy="1457705"/>
            </a:xfrm>
            <a:custGeom>
              <a:avLst/>
              <a:gdLst/>
              <a:ahLst/>
              <a:cxnLst/>
              <a:rect l="l" t="t" r="r" b="b"/>
              <a:pathLst>
                <a:path w="1527862" h="1457705" extrusionOk="0">
                  <a:moveTo>
                    <a:pt x="0" y="0"/>
                  </a:moveTo>
                  <a:lnTo>
                    <a:pt x="1527862" y="0"/>
                  </a:lnTo>
                  <a:lnTo>
                    <a:pt x="1527862" y="1457705"/>
                  </a:lnTo>
                  <a:lnTo>
                    <a:pt x="0" y="145770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1"/>
            <p:cNvSpPr/>
            <p:nvPr/>
          </p:nvSpPr>
          <p:spPr>
            <a:xfrm>
              <a:off x="17245387" y="504272"/>
              <a:ext cx="2586710" cy="1313884"/>
            </a:xfrm>
            <a:custGeom>
              <a:avLst/>
              <a:gdLst/>
              <a:ahLst/>
              <a:cxnLst/>
              <a:rect l="l" t="t" r="r" b="b"/>
              <a:pathLst>
                <a:path w="2586710" h="1313884" extrusionOk="0">
                  <a:moveTo>
                    <a:pt x="0" y="0"/>
                  </a:moveTo>
                  <a:lnTo>
                    <a:pt x="2586710" y="0"/>
                  </a:lnTo>
                  <a:lnTo>
                    <a:pt x="2586710" y="1313885"/>
                  </a:lnTo>
                  <a:lnTo>
                    <a:pt x="0" y="131388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1"/>
            <p:cNvSpPr/>
            <p:nvPr/>
          </p:nvSpPr>
          <p:spPr>
            <a:xfrm>
              <a:off x="9057755" y="0"/>
              <a:ext cx="2207320" cy="2207320"/>
            </a:xfrm>
            <a:custGeom>
              <a:avLst/>
              <a:gdLst/>
              <a:ahLst/>
              <a:cxnLst/>
              <a:rect l="l" t="t" r="r" b="b"/>
              <a:pathLst>
                <a:path w="2207320" h="2207320" extrusionOk="0">
                  <a:moveTo>
                    <a:pt x="0" y="0"/>
                  </a:moveTo>
                  <a:lnTo>
                    <a:pt x="2207320" y="0"/>
                  </a:lnTo>
                  <a:lnTo>
                    <a:pt x="2207320" y="2207320"/>
                  </a:lnTo>
                  <a:lnTo>
                    <a:pt x="0" y="22073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1"/>
            <p:cNvSpPr/>
            <p:nvPr/>
          </p:nvSpPr>
          <p:spPr>
            <a:xfrm>
              <a:off x="10947727" y="211285"/>
              <a:ext cx="1996036" cy="1996036"/>
            </a:xfrm>
            <a:custGeom>
              <a:avLst/>
              <a:gdLst/>
              <a:ahLst/>
              <a:cxnLst/>
              <a:rect l="l" t="t" r="r" b="b"/>
              <a:pathLst>
                <a:path w="1996036" h="1996036" extrusionOk="0">
                  <a:moveTo>
                    <a:pt x="0" y="0"/>
                  </a:moveTo>
                  <a:lnTo>
                    <a:pt x="1996036" y="0"/>
                  </a:lnTo>
                  <a:lnTo>
                    <a:pt x="1996036" y="1996035"/>
                  </a:lnTo>
                  <a:lnTo>
                    <a:pt x="0" y="199603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1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1"/>
            <p:cNvSpPr/>
            <p:nvPr/>
          </p:nvSpPr>
          <p:spPr>
            <a:xfrm>
              <a:off x="12471575" y="140796"/>
              <a:ext cx="2014047" cy="2014047"/>
            </a:xfrm>
            <a:custGeom>
              <a:avLst/>
              <a:gdLst/>
              <a:ahLst/>
              <a:cxnLst/>
              <a:rect l="l" t="t" r="r" b="b"/>
              <a:pathLst>
                <a:path w="2014047" h="2014047" extrusionOk="0">
                  <a:moveTo>
                    <a:pt x="0" y="0"/>
                  </a:moveTo>
                  <a:lnTo>
                    <a:pt x="2014047" y="0"/>
                  </a:lnTo>
                  <a:lnTo>
                    <a:pt x="2014047" y="2014047"/>
                  </a:lnTo>
                  <a:lnTo>
                    <a:pt x="0" y="201404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1"/>
            <p:cNvSpPr/>
            <p:nvPr/>
          </p:nvSpPr>
          <p:spPr>
            <a:xfrm>
              <a:off x="14111129" y="403938"/>
              <a:ext cx="1597558" cy="1597558"/>
            </a:xfrm>
            <a:custGeom>
              <a:avLst/>
              <a:gdLst/>
              <a:ahLst/>
              <a:cxnLst/>
              <a:rect l="l" t="t" r="r" b="b"/>
              <a:pathLst>
                <a:path w="1597558" h="1597558" extrusionOk="0">
                  <a:moveTo>
                    <a:pt x="0" y="0"/>
                  </a:moveTo>
                  <a:lnTo>
                    <a:pt x="1597558" y="0"/>
                  </a:lnTo>
                  <a:lnTo>
                    <a:pt x="1597558" y="1597558"/>
                  </a:lnTo>
                  <a:lnTo>
                    <a:pt x="0" y="159755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1"/>
            <p:cNvSpPr/>
            <p:nvPr/>
          </p:nvSpPr>
          <p:spPr>
            <a:xfrm>
              <a:off x="5787611" y="432362"/>
              <a:ext cx="2861828" cy="1430914"/>
            </a:xfrm>
            <a:custGeom>
              <a:avLst/>
              <a:gdLst/>
              <a:ahLst/>
              <a:cxnLst/>
              <a:rect l="l" t="t" r="r" b="b"/>
              <a:pathLst>
                <a:path w="2861828" h="1430914" extrusionOk="0">
                  <a:moveTo>
                    <a:pt x="0" y="0"/>
                  </a:moveTo>
                  <a:lnTo>
                    <a:pt x="2861828" y="0"/>
                  </a:lnTo>
                  <a:lnTo>
                    <a:pt x="2861828" y="1430914"/>
                  </a:lnTo>
                  <a:lnTo>
                    <a:pt x="0" y="143091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1"/>
            <p:cNvSpPr/>
            <p:nvPr/>
          </p:nvSpPr>
          <p:spPr>
            <a:xfrm>
              <a:off x="0" y="616432"/>
              <a:ext cx="4359041" cy="1145136"/>
            </a:xfrm>
            <a:custGeom>
              <a:avLst/>
              <a:gdLst/>
              <a:ahLst/>
              <a:cxnLst/>
              <a:rect l="l" t="t" r="r" b="b"/>
              <a:pathLst>
                <a:path w="4359041" h="1145136" extrusionOk="0">
                  <a:moveTo>
                    <a:pt x="0" y="0"/>
                  </a:moveTo>
                  <a:lnTo>
                    <a:pt x="4359041" y="0"/>
                  </a:lnTo>
                  <a:lnTo>
                    <a:pt x="4359041" y="1145136"/>
                  </a:lnTo>
                  <a:lnTo>
                    <a:pt x="0" y="114513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5">
                <a:alphaModFix/>
              </a:blip>
              <a:stretch>
                <a:fillRect t="-85648" b="-8564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1"/>
            <p:cNvSpPr/>
            <p:nvPr/>
          </p:nvSpPr>
          <p:spPr>
            <a:xfrm>
              <a:off x="3965341" y="211285"/>
              <a:ext cx="1873070" cy="1873070"/>
            </a:xfrm>
            <a:custGeom>
              <a:avLst/>
              <a:gdLst/>
              <a:ahLst/>
              <a:cxnLst/>
              <a:rect l="l" t="t" r="r" b="b"/>
              <a:pathLst>
                <a:path w="1873070" h="1873070" extrusionOk="0">
                  <a:moveTo>
                    <a:pt x="0" y="0"/>
                  </a:moveTo>
                  <a:lnTo>
                    <a:pt x="1873070" y="0"/>
                  </a:lnTo>
                  <a:lnTo>
                    <a:pt x="1873070" y="1873069"/>
                  </a:lnTo>
                  <a:lnTo>
                    <a:pt x="0" y="187306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1"/>
            <p:cNvSpPr/>
            <p:nvPr/>
          </p:nvSpPr>
          <p:spPr>
            <a:xfrm>
              <a:off x="19744834" y="557389"/>
              <a:ext cx="1490989" cy="770969"/>
            </a:xfrm>
            <a:custGeom>
              <a:avLst/>
              <a:gdLst/>
              <a:ahLst/>
              <a:cxnLst/>
              <a:rect l="l" t="t" r="r" b="b"/>
              <a:pathLst>
                <a:path w="1490989" h="770969" extrusionOk="0">
                  <a:moveTo>
                    <a:pt x="0" y="0"/>
                  </a:moveTo>
                  <a:lnTo>
                    <a:pt x="1490990" y="0"/>
                  </a:lnTo>
                  <a:lnTo>
                    <a:pt x="1490990" y="770969"/>
                  </a:lnTo>
                  <a:lnTo>
                    <a:pt x="0" y="77096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7">
                <a:alphaModFix/>
              </a:blip>
              <a:stretch>
                <a:fillRect r="-122633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"/>
            <p:cNvSpPr/>
            <p:nvPr/>
          </p:nvSpPr>
          <p:spPr>
            <a:xfrm>
              <a:off x="19690042" y="1253140"/>
              <a:ext cx="1628891" cy="508429"/>
            </a:xfrm>
            <a:custGeom>
              <a:avLst/>
              <a:gdLst/>
              <a:ahLst/>
              <a:cxnLst/>
              <a:rect l="l" t="t" r="r" b="b"/>
              <a:pathLst>
                <a:path w="1628891" h="508429" extrusionOk="0">
                  <a:moveTo>
                    <a:pt x="0" y="0"/>
                  </a:moveTo>
                  <a:lnTo>
                    <a:pt x="1628890" y="0"/>
                  </a:lnTo>
                  <a:lnTo>
                    <a:pt x="1628890" y="508428"/>
                  </a:lnTo>
                  <a:lnTo>
                    <a:pt x="0" y="5084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7">
                <a:alphaModFix/>
              </a:blip>
              <a:stretch>
                <a:fillRect l="-86372" t="-16026" b="-22653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9" name="Google Shape;109;p1"/>
          <p:cNvSpPr/>
          <p:nvPr/>
        </p:nvSpPr>
        <p:spPr>
          <a:xfrm rot="-5400000">
            <a:off x="6566489" y="9106839"/>
            <a:ext cx="1152659" cy="568165"/>
          </a:xfrm>
          <a:custGeom>
            <a:avLst/>
            <a:gdLst/>
            <a:ahLst/>
            <a:cxnLst/>
            <a:rect l="l" t="t" r="r" b="b"/>
            <a:pathLst>
              <a:path w="1152659" h="568165" extrusionOk="0">
                <a:moveTo>
                  <a:pt x="0" y="0"/>
                </a:moveTo>
                <a:lnTo>
                  <a:pt x="1152658" y="0"/>
                </a:lnTo>
                <a:lnTo>
                  <a:pt x="1152658" y="568165"/>
                </a:lnTo>
                <a:lnTo>
                  <a:pt x="0" y="5681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"/>
          <p:cNvSpPr txBox="1"/>
          <p:nvPr/>
        </p:nvSpPr>
        <p:spPr>
          <a:xfrm>
            <a:off x="2274534" y="3442694"/>
            <a:ext cx="13738929" cy="1982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200" b="1" dirty="0">
                <a:solidFill>
                  <a:srgbClr val="ED6C20"/>
                </a:solidFill>
                <a:latin typeface="Arial Rounded"/>
                <a:ea typeface="Arial Rounded"/>
                <a:cs typeface="Arial Rounded"/>
                <a:sym typeface="Arial Rounded"/>
              </a:rPr>
              <a:t>Innovative Blue Tourism</a:t>
            </a:r>
            <a:endParaRPr sz="9200" b="1" dirty="0">
              <a:solidFill>
                <a:srgbClr val="ED6C2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11" name="Google Shape;111;p1"/>
          <p:cNvSpPr txBox="1"/>
          <p:nvPr/>
        </p:nvSpPr>
        <p:spPr>
          <a:xfrm>
            <a:off x="5743389" y="5696381"/>
            <a:ext cx="6801222" cy="1055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00" b="1" dirty="0">
                <a:solidFill>
                  <a:srgbClr val="FAFBFC"/>
                </a:solidFill>
                <a:latin typeface="Arial"/>
                <a:ea typeface="Arial"/>
                <a:cs typeface="Arial"/>
                <a:sym typeface="Arial"/>
              </a:rPr>
              <a:t>Matteo Bocci</a:t>
            </a:r>
            <a:endParaRPr sz="4900" b="1" dirty="0">
              <a:solidFill>
                <a:srgbClr val="FAFBF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>
          <a:extLst>
            <a:ext uri="{FF2B5EF4-FFF2-40B4-BE49-F238E27FC236}">
              <a16:creationId xmlns:a16="http://schemas.microsoft.com/office/drawing/2014/main" id="{08679444-36DF-308B-A940-A788E636D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">
            <a:extLst>
              <a:ext uri="{FF2B5EF4-FFF2-40B4-BE49-F238E27FC236}">
                <a16:creationId xmlns:a16="http://schemas.microsoft.com/office/drawing/2014/main" id="{AA7F1537-555D-C4B9-C6C2-E58045273528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2">
            <a:extLst>
              <a:ext uri="{FF2B5EF4-FFF2-40B4-BE49-F238E27FC236}">
                <a16:creationId xmlns:a16="http://schemas.microsoft.com/office/drawing/2014/main" id="{2505D146-96B8-F582-6607-DF0854AE303F}"/>
              </a:ext>
            </a:extLst>
          </p:cNvPr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4F6745D1-1018-E538-28D1-CE12EC1A8673}"/>
              </a:ext>
            </a:extLst>
          </p:cNvPr>
          <p:cNvSpPr/>
          <p:nvPr/>
        </p:nvSpPr>
        <p:spPr>
          <a:xfrm>
            <a:off x="0" y="2576037"/>
            <a:ext cx="1224115" cy="7710963"/>
          </a:xfrm>
          <a:custGeom>
            <a:avLst/>
            <a:gdLst/>
            <a:ahLst/>
            <a:cxnLst/>
            <a:rect l="l" t="t" r="r" b="b"/>
            <a:pathLst>
              <a:path w="1224115" h="7710963" extrusionOk="0">
                <a:moveTo>
                  <a:pt x="0" y="0"/>
                </a:moveTo>
                <a:lnTo>
                  <a:pt x="1224115" y="0"/>
                </a:lnTo>
                <a:lnTo>
                  <a:pt x="1224115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19;p2">
            <a:extLst>
              <a:ext uri="{FF2B5EF4-FFF2-40B4-BE49-F238E27FC236}">
                <a16:creationId xmlns:a16="http://schemas.microsoft.com/office/drawing/2014/main" id="{C0AD3303-BA15-218A-4170-D7E208078903}"/>
              </a:ext>
            </a:extLst>
          </p:cNvPr>
          <p:cNvSpPr txBox="1"/>
          <p:nvPr/>
        </p:nvSpPr>
        <p:spPr>
          <a:xfrm>
            <a:off x="1626671" y="419887"/>
            <a:ext cx="16288800" cy="965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Address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conflicts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 the use of </a:t>
            </a: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space</a:t>
            </a:r>
            <a:endParaRPr sz="4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680E4291-6B65-0076-4331-93494358F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719" y="2037485"/>
            <a:ext cx="13737717" cy="7916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3535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>
          <a:extLst>
            <a:ext uri="{FF2B5EF4-FFF2-40B4-BE49-F238E27FC236}">
              <a16:creationId xmlns:a16="http://schemas.microsoft.com/office/drawing/2014/main" id="{FF142248-DA39-2D7F-5E1C-8344746C0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>
            <a:extLst>
              <a:ext uri="{FF2B5EF4-FFF2-40B4-BE49-F238E27FC236}">
                <a16:creationId xmlns:a16="http://schemas.microsoft.com/office/drawing/2014/main" id="{75BBB998-D4F6-DCE0-2265-07E8F61A4017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3">
            <a:extLst>
              <a:ext uri="{FF2B5EF4-FFF2-40B4-BE49-F238E27FC236}">
                <a16:creationId xmlns:a16="http://schemas.microsoft.com/office/drawing/2014/main" id="{CD31C14E-51C8-6887-4029-5F9D065DC220}"/>
              </a:ext>
            </a:extLst>
          </p:cNvPr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3">
            <a:extLst>
              <a:ext uri="{FF2B5EF4-FFF2-40B4-BE49-F238E27FC236}">
                <a16:creationId xmlns:a16="http://schemas.microsoft.com/office/drawing/2014/main" id="{7A809B09-C80F-8E77-32E4-731836C5E33A}"/>
              </a:ext>
            </a:extLst>
          </p:cNvPr>
          <p:cNvSpPr/>
          <p:nvPr/>
        </p:nvSpPr>
        <p:spPr>
          <a:xfrm>
            <a:off x="16156563" y="2362426"/>
            <a:ext cx="2813567" cy="7924574"/>
          </a:xfrm>
          <a:custGeom>
            <a:avLst/>
            <a:gdLst/>
            <a:ahLst/>
            <a:cxnLst/>
            <a:rect l="l" t="t" r="r" b="b"/>
            <a:pathLst>
              <a:path w="2813567" h="7924574" extrusionOk="0">
                <a:moveTo>
                  <a:pt x="0" y="0"/>
                </a:moveTo>
                <a:lnTo>
                  <a:pt x="2813567" y="0"/>
                </a:lnTo>
                <a:lnTo>
                  <a:pt x="2813567" y="7924574"/>
                </a:lnTo>
                <a:lnTo>
                  <a:pt x="0" y="7924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2364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ECB9F1D-966C-3687-A60C-9CF22FBF99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8650" y="2275506"/>
            <a:ext cx="14275783" cy="7679154"/>
          </a:xfrm>
          <a:prstGeom prst="rect">
            <a:avLst/>
          </a:prstGeom>
        </p:spPr>
      </p:pic>
      <p:sp>
        <p:nvSpPr>
          <p:cNvPr id="3" name="Google Shape;119;p2">
            <a:extLst>
              <a:ext uri="{FF2B5EF4-FFF2-40B4-BE49-F238E27FC236}">
                <a16:creationId xmlns:a16="http://schemas.microsoft.com/office/drawing/2014/main" id="{955B14F5-CF4D-7BCA-7690-4E328D633FD0}"/>
              </a:ext>
            </a:extLst>
          </p:cNvPr>
          <p:cNvSpPr txBox="1"/>
          <p:nvPr/>
        </p:nvSpPr>
        <p:spPr>
          <a:xfrm>
            <a:off x="1626671" y="419887"/>
            <a:ext cx="16288800" cy="965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Attreact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sustainable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investments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 the long-</a:t>
            </a: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terms</a:t>
            </a:r>
            <a:endParaRPr sz="4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674736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3" name="Google Shape;133;p5"/>
          <p:cNvGrpSpPr/>
          <p:nvPr/>
        </p:nvGrpSpPr>
        <p:grpSpPr>
          <a:xfrm>
            <a:off x="646786" y="2217765"/>
            <a:ext cx="6983375" cy="7853111"/>
            <a:chOff x="0" y="-38100"/>
            <a:chExt cx="1839243" cy="2068309"/>
          </a:xfrm>
        </p:grpSpPr>
        <p:sp>
          <p:nvSpPr>
            <p:cNvPr id="134" name="Google Shape;134;p5"/>
            <p:cNvSpPr/>
            <p:nvPr/>
          </p:nvSpPr>
          <p:spPr>
            <a:xfrm>
              <a:off x="0" y="0"/>
              <a:ext cx="1839243" cy="2030209"/>
            </a:xfrm>
            <a:custGeom>
              <a:avLst/>
              <a:gdLst/>
              <a:ahLst/>
              <a:cxnLst/>
              <a:rect l="l" t="t" r="r" b="b"/>
              <a:pathLst>
                <a:path w="1839243" h="2030209" extrusionOk="0">
                  <a:moveTo>
                    <a:pt x="0" y="0"/>
                  </a:moveTo>
                  <a:lnTo>
                    <a:pt x="1839243" y="0"/>
                  </a:lnTo>
                  <a:lnTo>
                    <a:pt x="1839243" y="2030209"/>
                  </a:lnTo>
                  <a:lnTo>
                    <a:pt x="0" y="2030209"/>
                  </a:lnTo>
                  <a:close/>
                </a:path>
              </a:pathLst>
            </a:custGeom>
            <a:solidFill>
              <a:srgbClr val="F4C397"/>
            </a:solidFill>
            <a:ln w="28575" cap="sq" cmpd="sng">
              <a:solidFill>
                <a:srgbClr val="ED6C2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5"/>
            <p:cNvSpPr txBox="1"/>
            <p:nvPr/>
          </p:nvSpPr>
          <p:spPr>
            <a:xfrm>
              <a:off x="0" y="-38100"/>
              <a:ext cx="1839243" cy="20683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6" name="Google Shape;136;p5"/>
          <p:cNvSpPr/>
          <p:nvPr/>
        </p:nvSpPr>
        <p:spPr>
          <a:xfrm>
            <a:off x="-623731" y="2362426"/>
            <a:ext cx="2813567" cy="7924574"/>
          </a:xfrm>
          <a:custGeom>
            <a:avLst/>
            <a:gdLst/>
            <a:ahLst/>
            <a:cxnLst/>
            <a:rect l="l" t="t" r="r" b="b"/>
            <a:pathLst>
              <a:path w="2813567" h="7924574" extrusionOk="0">
                <a:moveTo>
                  <a:pt x="0" y="0"/>
                </a:moveTo>
                <a:lnTo>
                  <a:pt x="2813567" y="0"/>
                </a:lnTo>
                <a:lnTo>
                  <a:pt x="2813567" y="7924574"/>
                </a:lnTo>
                <a:lnTo>
                  <a:pt x="0" y="7924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2364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19;p2">
            <a:extLst>
              <a:ext uri="{FF2B5EF4-FFF2-40B4-BE49-F238E27FC236}">
                <a16:creationId xmlns:a16="http://schemas.microsoft.com/office/drawing/2014/main" id="{7D4589BC-79B7-5F54-21D4-8D683E91B09D}"/>
              </a:ext>
            </a:extLst>
          </p:cNvPr>
          <p:cNvSpPr txBox="1"/>
          <p:nvPr/>
        </p:nvSpPr>
        <p:spPr>
          <a:xfrm>
            <a:off x="1626671" y="419887"/>
            <a:ext cx="16288800" cy="965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WestMED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Initiative: </a:t>
            </a: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Sustainable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Tourism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TG</a:t>
            </a:r>
            <a:endParaRPr sz="4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19B116-2A92-D0FF-3E3C-6D7E967D21B8}"/>
              </a:ext>
            </a:extLst>
          </p:cNvPr>
          <p:cNvSpPr txBox="1"/>
          <p:nvPr/>
        </p:nvSpPr>
        <p:spPr>
          <a:xfrm>
            <a:off x="1738637" y="2834381"/>
            <a:ext cx="5561045" cy="6801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/>
              <a:t>A technical forum to discuss trends and opportunities towards sustainable tourism within the region and to </a:t>
            </a:r>
            <a:r>
              <a:rPr lang="en-GB" sz="2400" b="1" dirty="0"/>
              <a:t>provide support to participants to develop innovative project ideas</a:t>
            </a:r>
            <a:r>
              <a:rPr lang="en-GB" sz="2400" dirty="0"/>
              <a:t>. </a:t>
            </a:r>
          </a:p>
          <a:p>
            <a:pPr algn="ctr"/>
            <a:endParaRPr lang="en-GB" sz="2800" dirty="0"/>
          </a:p>
          <a:p>
            <a:pPr algn="ctr"/>
            <a:r>
              <a:rPr lang="en-GB" sz="2400" dirty="0"/>
              <a:t>A </a:t>
            </a:r>
            <a:r>
              <a:rPr lang="en-GB" sz="2400" b="1" dirty="0"/>
              <a:t>core group, </a:t>
            </a:r>
            <a:r>
              <a:rPr lang="en-GB" sz="2400" dirty="0"/>
              <a:t>with national members.</a:t>
            </a:r>
          </a:p>
          <a:p>
            <a:pPr algn="ctr"/>
            <a:endParaRPr lang="en-GB" sz="2400" dirty="0"/>
          </a:p>
          <a:p>
            <a:pPr algn="ctr"/>
            <a:r>
              <a:rPr lang="en-GB" sz="2400" dirty="0"/>
              <a:t>An </a:t>
            </a:r>
            <a:r>
              <a:rPr lang="en-GB" sz="2400" b="1" dirty="0"/>
              <a:t>advisory group</a:t>
            </a:r>
            <a:r>
              <a:rPr lang="en-GB" sz="2400" dirty="0"/>
              <a:t>, with relevant stakeholders that are also involved in steering various tourism initiatives, networks, funding opportunities, etc.</a:t>
            </a:r>
          </a:p>
          <a:p>
            <a:pPr algn="ctr"/>
            <a:endParaRPr lang="en-GB" sz="2400" dirty="0"/>
          </a:p>
          <a:p>
            <a:pPr algn="ctr"/>
            <a:r>
              <a:rPr lang="en-GB" sz="2400" dirty="0"/>
              <a:t>An </a:t>
            </a:r>
            <a:r>
              <a:rPr lang="en-GB" sz="2400" b="1" dirty="0"/>
              <a:t>expert group</a:t>
            </a:r>
            <a:r>
              <a:rPr lang="en-GB" sz="2400" dirty="0"/>
              <a:t>, where all other remaining stakeholders from the tourism industry will be invited to take part to develop project ideas and concrete proposals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425348-AE7F-111D-22F1-F4904D57F6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0455" y="2362426"/>
            <a:ext cx="10001914" cy="67255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F9CDCE-4B93-FAA3-6516-9AE661E8FB62}"/>
              </a:ext>
            </a:extLst>
          </p:cNvPr>
          <p:cNvSpPr txBox="1"/>
          <p:nvPr/>
        </p:nvSpPr>
        <p:spPr>
          <a:xfrm>
            <a:off x="8095099" y="9522014"/>
            <a:ext cx="98950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b="1" i="0" u="none" strike="noStrike" dirty="0"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Officially approved by the members of the </a:t>
            </a:r>
            <a:r>
              <a:rPr lang="en-GB" sz="1800" b="1" i="0" u="none" strike="noStrike" dirty="0" err="1"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WestMED</a:t>
            </a:r>
            <a:r>
              <a:rPr lang="en-GB" sz="1800" b="1" i="0" u="none" strike="noStrike" dirty="0"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 Steering Committee in July 2024</a:t>
            </a:r>
            <a:endParaRPr lang="en-BE" sz="18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4"/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4"/>
          <p:cNvSpPr/>
          <p:nvPr/>
        </p:nvSpPr>
        <p:spPr>
          <a:xfrm rot="-5400000">
            <a:off x="578312" y="7924110"/>
            <a:ext cx="2332986" cy="3075746"/>
          </a:xfrm>
          <a:custGeom>
            <a:avLst/>
            <a:gdLst/>
            <a:ahLst/>
            <a:cxnLst/>
            <a:rect l="l" t="t" r="r" b="b"/>
            <a:pathLst>
              <a:path w="2332986" h="3075746" extrusionOk="0">
                <a:moveTo>
                  <a:pt x="0" y="0"/>
                </a:moveTo>
                <a:lnTo>
                  <a:pt x="2332986" y="0"/>
                </a:lnTo>
                <a:lnTo>
                  <a:pt x="2332986" y="3075747"/>
                </a:lnTo>
                <a:lnTo>
                  <a:pt x="0" y="30757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t="-20161" r="-270" b="-35895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4"/>
          <p:cNvSpPr txBox="1"/>
          <p:nvPr/>
        </p:nvSpPr>
        <p:spPr>
          <a:xfrm>
            <a:off x="1073049" y="3173101"/>
            <a:ext cx="15903900" cy="15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8325" tIns="218325" rIns="218325" bIns="2183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164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Merci pour votre attention!</a:t>
            </a:r>
            <a:endParaRPr sz="7164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45" name="Google Shape;145;p4"/>
          <p:cNvSpPr txBox="1"/>
          <p:nvPr/>
        </p:nvSpPr>
        <p:spPr>
          <a:xfrm>
            <a:off x="3013472" y="4674032"/>
            <a:ext cx="12022800" cy="10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8325" tIns="218325" rIns="218325" bIns="21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82" i="1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Conctactez moi sur :</a:t>
            </a:r>
            <a:endParaRPr sz="3582" i="1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pic>
        <p:nvPicPr>
          <p:cNvPr id="146" name="Google Shape;146;p4" title="LinkedIn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75273" y="7334305"/>
            <a:ext cx="457434" cy="457389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4"/>
          <p:cNvSpPr txBox="1"/>
          <p:nvPr/>
        </p:nvSpPr>
        <p:spPr>
          <a:xfrm>
            <a:off x="2680874" y="6368606"/>
            <a:ext cx="6869100" cy="8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8325" tIns="218325" rIns="218325" bIns="2183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27" dirty="0" err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Bocci.Matteo@Gmail.com</a:t>
            </a:r>
            <a:endParaRPr sz="2627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8" name="Google Shape;148;p4"/>
          <p:cNvSpPr txBox="1"/>
          <p:nvPr/>
        </p:nvSpPr>
        <p:spPr>
          <a:xfrm>
            <a:off x="4955613" y="7332048"/>
            <a:ext cx="8069924" cy="845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8325" tIns="218325" rIns="218325" bIns="218325" anchor="t" anchorCtr="0">
            <a:spAutoFit/>
          </a:bodyPr>
          <a:lstStyle/>
          <a:p>
            <a:pPr lvl="0" algn="ctr"/>
            <a:r>
              <a:rPr lang="en-US" sz="2627" dirty="0" err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linkedin.com</a:t>
            </a:r>
            <a:r>
              <a:rPr lang="en-US" sz="2627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/in/matteo-bocci-a6a0551/</a:t>
            </a:r>
            <a:endParaRPr sz="2627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9" name="Google Shape;149;p4"/>
          <p:cNvSpPr txBox="1"/>
          <p:nvPr/>
        </p:nvSpPr>
        <p:spPr>
          <a:xfrm>
            <a:off x="10510033" y="6379592"/>
            <a:ext cx="6869100" cy="845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8325" tIns="218325" rIns="218325" bIns="218325" anchor="t" anchorCtr="0">
            <a:spAutoFit/>
          </a:bodyPr>
          <a:lstStyle/>
          <a:p>
            <a:pPr lvl="0"/>
            <a:r>
              <a:rPr lang="en-US" sz="2627" dirty="0" err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WestMed-Initiative.EC.Europa.EU</a:t>
            </a:r>
            <a:endParaRPr sz="2627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50" name="Google Shape;150;p4" title="Website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9916360" y="6573563"/>
            <a:ext cx="457434" cy="4574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2"/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"/>
          <p:cNvSpPr/>
          <p:nvPr/>
        </p:nvSpPr>
        <p:spPr>
          <a:xfrm>
            <a:off x="0" y="2576037"/>
            <a:ext cx="1224115" cy="7710963"/>
          </a:xfrm>
          <a:custGeom>
            <a:avLst/>
            <a:gdLst/>
            <a:ahLst/>
            <a:cxnLst/>
            <a:rect l="l" t="t" r="r" b="b"/>
            <a:pathLst>
              <a:path w="1224115" h="7710963" extrusionOk="0">
                <a:moveTo>
                  <a:pt x="0" y="0"/>
                </a:moveTo>
                <a:lnTo>
                  <a:pt x="1224115" y="0"/>
                </a:lnTo>
                <a:lnTo>
                  <a:pt x="1224115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2"/>
          <p:cNvSpPr txBox="1"/>
          <p:nvPr/>
        </p:nvSpPr>
        <p:spPr>
          <a:xfrm>
            <a:off x="1484025" y="2252625"/>
            <a:ext cx="16288800" cy="76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119;p2">
            <a:extLst>
              <a:ext uri="{FF2B5EF4-FFF2-40B4-BE49-F238E27FC236}">
                <a16:creationId xmlns:a16="http://schemas.microsoft.com/office/drawing/2014/main" id="{8598389A-204E-1957-DCD6-3826C6A88337}"/>
              </a:ext>
            </a:extLst>
          </p:cNvPr>
          <p:cNvSpPr txBox="1"/>
          <p:nvPr/>
        </p:nvSpPr>
        <p:spPr>
          <a:xfrm>
            <a:off x="1626671" y="419887"/>
            <a:ext cx="16288800" cy="965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blue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coastal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marine and maritime) </a:t>
            </a: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tourism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?</a:t>
            </a:r>
            <a:endParaRPr sz="4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372CA68B-ED80-B42B-5D97-FD4A42FC3327}"/>
              </a:ext>
            </a:extLst>
          </p:cNvPr>
          <p:cNvGrpSpPr/>
          <p:nvPr/>
        </p:nvGrpSpPr>
        <p:grpSpPr>
          <a:xfrm>
            <a:off x="1733843" y="1881449"/>
            <a:ext cx="15254746" cy="7663200"/>
            <a:chOff x="1733843" y="1881449"/>
            <a:chExt cx="15254746" cy="7663200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D07B6F6A-8151-26F6-6D16-C77D1F3C3486}"/>
                </a:ext>
              </a:extLst>
            </p:cNvPr>
            <p:cNvGrpSpPr/>
            <p:nvPr/>
          </p:nvGrpSpPr>
          <p:grpSpPr>
            <a:xfrm>
              <a:off x="1733843" y="1881449"/>
              <a:ext cx="15254746" cy="7663200"/>
              <a:chOff x="498602" y="939666"/>
              <a:chExt cx="6942722" cy="4975100"/>
            </a:xfrm>
          </p:grpSpPr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FE68F5FB-D74A-421E-F8A1-283A43FF89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21675" y="939666"/>
                <a:ext cx="6589537" cy="4975100"/>
              </a:xfrm>
              <a:prstGeom prst="rect">
                <a:avLst/>
              </a:prstGeom>
            </p:spPr>
          </p:pic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0BA218EE-86CE-19CE-5B28-9BC21AE346BA}"/>
                  </a:ext>
                </a:extLst>
              </p:cNvPr>
              <p:cNvSpPr/>
              <p:nvPr/>
            </p:nvSpPr>
            <p:spPr>
              <a:xfrm>
                <a:off x="6526924" y="4078014"/>
                <a:ext cx="914400" cy="914400"/>
              </a:xfrm>
              <a:prstGeom prst="roundRect">
                <a:avLst/>
              </a:prstGeom>
              <a:solidFill>
                <a:srgbClr val="3C88B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BE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Limited local added value?</a:t>
                </a:r>
              </a:p>
            </p:txBody>
          </p:sp>
          <p:sp>
            <p:nvSpPr>
              <p:cNvPr id="51" name="Triangle 50">
                <a:extLst>
                  <a:ext uri="{FF2B5EF4-FFF2-40B4-BE49-F238E27FC236}">
                    <a16:creationId xmlns:a16="http://schemas.microsoft.com/office/drawing/2014/main" id="{65AEC268-C5E9-1F82-30C0-786E8B85E4C5}"/>
                  </a:ext>
                </a:extLst>
              </p:cNvPr>
              <p:cNvSpPr/>
              <p:nvPr/>
            </p:nvSpPr>
            <p:spPr>
              <a:xfrm rot="5400000">
                <a:off x="423659" y="2694457"/>
                <a:ext cx="360514" cy="210627"/>
              </a:xfrm>
              <a:prstGeom prst="triangle">
                <a:avLst/>
              </a:prstGeom>
              <a:solidFill>
                <a:srgbClr val="418DB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B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52" name="Triangle 51">
                <a:extLst>
                  <a:ext uri="{FF2B5EF4-FFF2-40B4-BE49-F238E27FC236}">
                    <a16:creationId xmlns:a16="http://schemas.microsoft.com/office/drawing/2014/main" id="{4C81D57E-CAA0-EC68-24BF-122EB8BB1F11}"/>
                  </a:ext>
                </a:extLst>
              </p:cNvPr>
              <p:cNvSpPr/>
              <p:nvPr/>
            </p:nvSpPr>
            <p:spPr>
              <a:xfrm rot="5400000">
                <a:off x="423659" y="3053120"/>
                <a:ext cx="360514" cy="210627"/>
              </a:xfrm>
              <a:prstGeom prst="triangle">
                <a:avLst/>
              </a:prstGeom>
              <a:solidFill>
                <a:srgbClr val="418DB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B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53" name="Triangle 52">
                <a:extLst>
                  <a:ext uri="{FF2B5EF4-FFF2-40B4-BE49-F238E27FC236}">
                    <a16:creationId xmlns:a16="http://schemas.microsoft.com/office/drawing/2014/main" id="{23868985-9E7E-DF83-017A-36E522BBD063}"/>
                  </a:ext>
                </a:extLst>
              </p:cNvPr>
              <p:cNvSpPr/>
              <p:nvPr/>
            </p:nvSpPr>
            <p:spPr>
              <a:xfrm rot="5400000">
                <a:off x="423659" y="3411783"/>
                <a:ext cx="360514" cy="210627"/>
              </a:xfrm>
              <a:prstGeom prst="triangle">
                <a:avLst/>
              </a:prstGeom>
              <a:solidFill>
                <a:srgbClr val="418DB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B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54" name="Triangle 53">
                <a:extLst>
                  <a:ext uri="{FF2B5EF4-FFF2-40B4-BE49-F238E27FC236}">
                    <a16:creationId xmlns:a16="http://schemas.microsoft.com/office/drawing/2014/main" id="{F2D1197A-B338-02BF-E8A6-8ADCB444D797}"/>
                  </a:ext>
                </a:extLst>
              </p:cNvPr>
              <p:cNvSpPr/>
              <p:nvPr/>
            </p:nvSpPr>
            <p:spPr>
              <a:xfrm rot="5400000">
                <a:off x="423659" y="3770446"/>
                <a:ext cx="360514" cy="210627"/>
              </a:xfrm>
              <a:prstGeom prst="triangle">
                <a:avLst/>
              </a:prstGeom>
              <a:solidFill>
                <a:srgbClr val="418DB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B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55" name="Triangle 54">
                <a:extLst>
                  <a:ext uri="{FF2B5EF4-FFF2-40B4-BE49-F238E27FC236}">
                    <a16:creationId xmlns:a16="http://schemas.microsoft.com/office/drawing/2014/main" id="{CBC19C11-8AF4-6BCA-B099-878CD32096D0}"/>
                  </a:ext>
                </a:extLst>
              </p:cNvPr>
              <p:cNvSpPr/>
              <p:nvPr/>
            </p:nvSpPr>
            <p:spPr>
              <a:xfrm rot="5400000">
                <a:off x="423659" y="4129110"/>
                <a:ext cx="360514" cy="210627"/>
              </a:xfrm>
              <a:prstGeom prst="triangle">
                <a:avLst/>
              </a:prstGeom>
              <a:solidFill>
                <a:srgbClr val="418DB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B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56" name="Triangle 55">
                <a:extLst>
                  <a:ext uri="{FF2B5EF4-FFF2-40B4-BE49-F238E27FC236}">
                    <a16:creationId xmlns:a16="http://schemas.microsoft.com/office/drawing/2014/main" id="{79722512-9AF0-DC9F-783F-851BC8701230}"/>
                  </a:ext>
                </a:extLst>
              </p:cNvPr>
              <p:cNvSpPr/>
              <p:nvPr/>
            </p:nvSpPr>
            <p:spPr>
              <a:xfrm rot="5400000">
                <a:off x="4118047" y="1837863"/>
                <a:ext cx="360514" cy="210627"/>
              </a:xfrm>
              <a:prstGeom prst="triangle">
                <a:avLst/>
              </a:prstGeom>
              <a:solidFill>
                <a:srgbClr val="418DB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B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57" name="Triangle 56">
                <a:extLst>
                  <a:ext uri="{FF2B5EF4-FFF2-40B4-BE49-F238E27FC236}">
                    <a16:creationId xmlns:a16="http://schemas.microsoft.com/office/drawing/2014/main" id="{EEA91303-F044-C0C3-C43E-25911657E9CA}"/>
                  </a:ext>
                </a:extLst>
              </p:cNvPr>
              <p:cNvSpPr/>
              <p:nvPr/>
            </p:nvSpPr>
            <p:spPr>
              <a:xfrm rot="5400000">
                <a:off x="5999616" y="1819664"/>
                <a:ext cx="360514" cy="210627"/>
              </a:xfrm>
              <a:prstGeom prst="triangle">
                <a:avLst/>
              </a:prstGeom>
              <a:solidFill>
                <a:srgbClr val="418DB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B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C720DFA6-B025-9A50-C522-038254B522E5}"/>
                  </a:ext>
                </a:extLst>
              </p:cNvPr>
              <p:cNvGrpSpPr/>
              <p:nvPr/>
            </p:nvGrpSpPr>
            <p:grpSpPr>
              <a:xfrm>
                <a:off x="4829505" y="2799771"/>
                <a:ext cx="2180895" cy="688496"/>
                <a:chOff x="4829505" y="2799771"/>
                <a:chExt cx="2180895" cy="688496"/>
              </a:xfrm>
            </p:grpSpPr>
            <p:grpSp>
              <p:nvGrpSpPr>
                <p:cNvPr id="59" name="Group 58">
                  <a:extLst>
                    <a:ext uri="{FF2B5EF4-FFF2-40B4-BE49-F238E27FC236}">
                      <a16:creationId xmlns:a16="http://schemas.microsoft.com/office/drawing/2014/main" id="{C83FCE3E-1380-D211-250D-8BBFDCB586D9}"/>
                    </a:ext>
                  </a:extLst>
                </p:cNvPr>
                <p:cNvGrpSpPr/>
                <p:nvPr/>
              </p:nvGrpSpPr>
              <p:grpSpPr>
                <a:xfrm>
                  <a:off x="4829505" y="3335867"/>
                  <a:ext cx="2180895" cy="152400"/>
                  <a:chOff x="4829505" y="3335867"/>
                  <a:chExt cx="2180895" cy="152400"/>
                </a:xfrm>
              </p:grpSpPr>
              <p:cxnSp>
                <p:nvCxnSpPr>
                  <p:cNvPr id="61" name="Straight Connector 60">
                    <a:extLst>
                      <a:ext uri="{FF2B5EF4-FFF2-40B4-BE49-F238E27FC236}">
                        <a16:creationId xmlns:a16="http://schemas.microsoft.com/office/drawing/2014/main" id="{64742D07-0439-FDB8-2DC9-2BB0D0A9D0C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559972" y="3335867"/>
                    <a:ext cx="1450428" cy="0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" name="Straight Connector 61">
                    <a:extLst>
                      <a:ext uri="{FF2B5EF4-FFF2-40B4-BE49-F238E27FC236}">
                        <a16:creationId xmlns:a16="http://schemas.microsoft.com/office/drawing/2014/main" id="{420EE012-6416-7962-E93C-CBB3BC0503B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829505" y="3488267"/>
                    <a:ext cx="909143" cy="0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0" name="Triangle 59">
                  <a:extLst>
                    <a:ext uri="{FF2B5EF4-FFF2-40B4-BE49-F238E27FC236}">
                      <a16:creationId xmlns:a16="http://schemas.microsoft.com/office/drawing/2014/main" id="{A6C9FBAD-2755-FF20-CB42-D63B35849898}"/>
                    </a:ext>
                  </a:extLst>
                </p:cNvPr>
                <p:cNvSpPr/>
                <p:nvPr/>
              </p:nvSpPr>
              <p:spPr>
                <a:xfrm rot="5400000">
                  <a:off x="4895813" y="2874714"/>
                  <a:ext cx="360514" cy="210627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BE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BCD9485-1AD7-36EA-77FE-F45BC23282E9}"/>
                </a:ext>
              </a:extLst>
            </p:cNvPr>
            <p:cNvSpPr/>
            <p:nvPr/>
          </p:nvSpPr>
          <p:spPr>
            <a:xfrm>
              <a:off x="9628425" y="2252625"/>
              <a:ext cx="6854555" cy="22163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3"/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3"/>
          <p:cNvSpPr/>
          <p:nvPr/>
        </p:nvSpPr>
        <p:spPr>
          <a:xfrm>
            <a:off x="16156563" y="2362426"/>
            <a:ext cx="2813567" cy="7924574"/>
          </a:xfrm>
          <a:custGeom>
            <a:avLst/>
            <a:gdLst/>
            <a:ahLst/>
            <a:cxnLst/>
            <a:rect l="l" t="t" r="r" b="b"/>
            <a:pathLst>
              <a:path w="2813567" h="7924574" extrusionOk="0">
                <a:moveTo>
                  <a:pt x="0" y="0"/>
                </a:moveTo>
                <a:lnTo>
                  <a:pt x="2813567" y="0"/>
                </a:lnTo>
                <a:lnTo>
                  <a:pt x="2813567" y="7924574"/>
                </a:lnTo>
                <a:lnTo>
                  <a:pt x="0" y="7924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2364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0CCA1C1-308F-6C8B-6F18-5F1848207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218" y="1862781"/>
            <a:ext cx="14132771" cy="799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083CC53-6604-BE80-DFA3-4C2AE8CF40DC}"/>
              </a:ext>
            </a:extLst>
          </p:cNvPr>
          <p:cNvSpPr/>
          <p:nvPr/>
        </p:nvSpPr>
        <p:spPr>
          <a:xfrm>
            <a:off x="4392479" y="6016205"/>
            <a:ext cx="5833873" cy="310913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BE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Opportunities:</a:t>
            </a:r>
            <a:r>
              <a:rPr kumimoji="0" lang="en-BE" sz="2400" b="0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en-BE" sz="2400" kern="1200" dirty="0">
                <a:solidFill>
                  <a:srgbClr val="156082"/>
                </a:solidFill>
                <a:latin typeface="Aptos" panose="02110004020202020204"/>
              </a:rPr>
              <a:t>maximise</a:t>
            </a:r>
            <a:r>
              <a:rPr kumimoji="0" lang="en-BE" sz="2400" b="0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younger, local and international visitors, greater local returs, greater visibility to digital marketing/services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1050" b="0" i="0" u="none" strike="noStrike" kern="1200" cap="none" spc="0" normalizeH="0" baseline="0" noProof="0" dirty="0">
              <a:ln>
                <a:noFill/>
              </a:ln>
              <a:solidFill>
                <a:srgbClr val="156082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BE" sz="24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Challenges: </a:t>
            </a:r>
            <a:r>
              <a:rPr kumimoji="0" lang="en-BE" sz="2400" b="0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develop local entrepreneurship, improve digital uptake of the sector and monitoring</a:t>
            </a:r>
          </a:p>
        </p:txBody>
      </p:sp>
      <p:sp>
        <p:nvSpPr>
          <p:cNvPr id="6" name="Google Shape;119;p2">
            <a:extLst>
              <a:ext uri="{FF2B5EF4-FFF2-40B4-BE49-F238E27FC236}">
                <a16:creationId xmlns:a16="http://schemas.microsoft.com/office/drawing/2014/main" id="{7CE13F93-49DE-3606-EDE6-5C5FB60FEC2E}"/>
              </a:ext>
            </a:extLst>
          </p:cNvPr>
          <p:cNvSpPr txBox="1"/>
          <p:nvPr/>
        </p:nvSpPr>
        <p:spPr>
          <a:xfrm>
            <a:off x="1626671" y="419887"/>
            <a:ext cx="16288800" cy="965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challenges </a:t>
            </a: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faces and </a:t>
            </a: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opportunities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offers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?</a:t>
            </a:r>
            <a:endParaRPr sz="4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>
          <a:extLst>
            <a:ext uri="{FF2B5EF4-FFF2-40B4-BE49-F238E27FC236}">
              <a16:creationId xmlns:a16="http://schemas.microsoft.com/office/drawing/2014/main" id="{19367975-E9D5-B8DD-1E41-33C708FBC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">
            <a:extLst>
              <a:ext uri="{FF2B5EF4-FFF2-40B4-BE49-F238E27FC236}">
                <a16:creationId xmlns:a16="http://schemas.microsoft.com/office/drawing/2014/main" id="{E2D66515-4B59-814D-F34E-12EA4028CF71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2">
            <a:extLst>
              <a:ext uri="{FF2B5EF4-FFF2-40B4-BE49-F238E27FC236}">
                <a16:creationId xmlns:a16="http://schemas.microsoft.com/office/drawing/2014/main" id="{1801A239-4A98-B796-B995-2F3E4F193AF9}"/>
              </a:ext>
            </a:extLst>
          </p:cNvPr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7BC4B32F-1643-EB2A-527D-25F7649B1683}"/>
              </a:ext>
            </a:extLst>
          </p:cNvPr>
          <p:cNvSpPr/>
          <p:nvPr/>
        </p:nvSpPr>
        <p:spPr>
          <a:xfrm>
            <a:off x="0" y="2576037"/>
            <a:ext cx="1224115" cy="7710963"/>
          </a:xfrm>
          <a:custGeom>
            <a:avLst/>
            <a:gdLst/>
            <a:ahLst/>
            <a:cxnLst/>
            <a:rect l="l" t="t" r="r" b="b"/>
            <a:pathLst>
              <a:path w="1224115" h="7710963" extrusionOk="0">
                <a:moveTo>
                  <a:pt x="0" y="0"/>
                </a:moveTo>
                <a:lnTo>
                  <a:pt x="1224115" y="0"/>
                </a:lnTo>
                <a:lnTo>
                  <a:pt x="1224115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6BCA835-7B2E-5FDB-FC42-21820CF9D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633" y="1990199"/>
            <a:ext cx="14122734" cy="7871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119;p2">
            <a:extLst>
              <a:ext uri="{FF2B5EF4-FFF2-40B4-BE49-F238E27FC236}">
                <a16:creationId xmlns:a16="http://schemas.microsoft.com/office/drawing/2014/main" id="{5E817CAD-0369-74D4-1182-365A7933C2D5}"/>
              </a:ext>
            </a:extLst>
          </p:cNvPr>
          <p:cNvSpPr txBox="1"/>
          <p:nvPr/>
        </p:nvSpPr>
        <p:spPr>
          <a:xfrm>
            <a:off x="1626671" y="419887"/>
            <a:ext cx="16288800" cy="965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principles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should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reflect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?</a:t>
            </a:r>
            <a:endParaRPr sz="4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61688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>
          <a:extLst>
            <a:ext uri="{FF2B5EF4-FFF2-40B4-BE49-F238E27FC236}">
              <a16:creationId xmlns:a16="http://schemas.microsoft.com/office/drawing/2014/main" id="{54DD4B63-945D-3D80-53E4-FDC0A0F09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>
            <a:extLst>
              <a:ext uri="{FF2B5EF4-FFF2-40B4-BE49-F238E27FC236}">
                <a16:creationId xmlns:a16="http://schemas.microsoft.com/office/drawing/2014/main" id="{597F5E87-9590-3212-682D-7DA035BC3D14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3">
            <a:extLst>
              <a:ext uri="{FF2B5EF4-FFF2-40B4-BE49-F238E27FC236}">
                <a16:creationId xmlns:a16="http://schemas.microsoft.com/office/drawing/2014/main" id="{937B609D-A60C-2F02-3729-AFF8ACD6E8E6}"/>
              </a:ext>
            </a:extLst>
          </p:cNvPr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3">
            <a:extLst>
              <a:ext uri="{FF2B5EF4-FFF2-40B4-BE49-F238E27FC236}">
                <a16:creationId xmlns:a16="http://schemas.microsoft.com/office/drawing/2014/main" id="{9EB7E488-1337-BD2A-7D27-09F274696115}"/>
              </a:ext>
            </a:extLst>
          </p:cNvPr>
          <p:cNvSpPr/>
          <p:nvPr/>
        </p:nvSpPr>
        <p:spPr>
          <a:xfrm>
            <a:off x="16156563" y="2362426"/>
            <a:ext cx="2813567" cy="7924574"/>
          </a:xfrm>
          <a:custGeom>
            <a:avLst/>
            <a:gdLst/>
            <a:ahLst/>
            <a:cxnLst/>
            <a:rect l="l" t="t" r="r" b="b"/>
            <a:pathLst>
              <a:path w="2813567" h="7924574" extrusionOk="0">
                <a:moveTo>
                  <a:pt x="0" y="0"/>
                </a:moveTo>
                <a:lnTo>
                  <a:pt x="2813567" y="0"/>
                </a:lnTo>
                <a:lnTo>
                  <a:pt x="2813567" y="7924574"/>
                </a:lnTo>
                <a:lnTo>
                  <a:pt x="0" y="7924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2364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866DE05-94A6-0F6F-3DCD-CF79B349C3DA}"/>
              </a:ext>
            </a:extLst>
          </p:cNvPr>
          <p:cNvGrpSpPr/>
          <p:nvPr/>
        </p:nvGrpSpPr>
        <p:grpSpPr>
          <a:xfrm>
            <a:off x="1644275" y="2505766"/>
            <a:ext cx="13830158" cy="7292350"/>
            <a:chOff x="-16574" y="2188526"/>
            <a:chExt cx="7254557" cy="4613384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C87783E0-7C50-B879-A670-D7B13929E3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16574" y="2188526"/>
              <a:ext cx="7254557" cy="4455838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55C590B-4841-8935-4F4A-42095B0EF33E}"/>
                </a:ext>
              </a:extLst>
            </p:cNvPr>
            <p:cNvSpPr txBox="1"/>
            <p:nvPr/>
          </p:nvSpPr>
          <p:spPr>
            <a:xfrm>
              <a:off x="1804087" y="2190096"/>
              <a:ext cx="3620529" cy="369948"/>
            </a:xfrm>
            <a:prstGeom prst="rect">
              <a:avLst/>
            </a:prstGeom>
            <a:solidFill>
              <a:srgbClr val="3C88B8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BE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Infrastructures &amp; Business Models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AAA0FAA-A1F0-CB85-C10E-E061F369D552}"/>
                </a:ext>
              </a:extLst>
            </p:cNvPr>
            <p:cNvSpPr txBox="1"/>
            <p:nvPr/>
          </p:nvSpPr>
          <p:spPr>
            <a:xfrm>
              <a:off x="1804088" y="6431962"/>
              <a:ext cx="3620528" cy="369948"/>
            </a:xfrm>
            <a:prstGeom prst="rect">
              <a:avLst/>
            </a:prstGeom>
            <a:solidFill>
              <a:srgbClr val="3C88B8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BE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Approaches &amp; Competences</a:t>
              </a:r>
            </a:p>
          </p:txBody>
        </p:sp>
      </p:grpSp>
      <p:sp>
        <p:nvSpPr>
          <p:cNvPr id="6" name="Google Shape;119;p2">
            <a:extLst>
              <a:ext uri="{FF2B5EF4-FFF2-40B4-BE49-F238E27FC236}">
                <a16:creationId xmlns:a16="http://schemas.microsoft.com/office/drawing/2014/main" id="{2A6AB0D1-97A5-95B4-683E-2C340E6BA66A}"/>
              </a:ext>
            </a:extLst>
          </p:cNvPr>
          <p:cNvSpPr txBox="1"/>
          <p:nvPr/>
        </p:nvSpPr>
        <p:spPr>
          <a:xfrm>
            <a:off x="1626671" y="419887"/>
            <a:ext cx="16288800" cy="965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drivers for </a:t>
            </a: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blue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tourism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innovation ?</a:t>
            </a:r>
            <a:endParaRPr sz="4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9DD465-6365-044C-1E63-BFAE792E58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80" y="1385836"/>
            <a:ext cx="2262581" cy="298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865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>
          <a:extLst>
            <a:ext uri="{FF2B5EF4-FFF2-40B4-BE49-F238E27FC236}">
              <a16:creationId xmlns:a16="http://schemas.microsoft.com/office/drawing/2014/main" id="{ABD249BE-CB25-5173-6484-A2FFD061F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">
            <a:extLst>
              <a:ext uri="{FF2B5EF4-FFF2-40B4-BE49-F238E27FC236}">
                <a16:creationId xmlns:a16="http://schemas.microsoft.com/office/drawing/2014/main" id="{0E232742-2479-DE27-A8A2-2247653C81E6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5">
            <a:extLst>
              <a:ext uri="{FF2B5EF4-FFF2-40B4-BE49-F238E27FC236}">
                <a16:creationId xmlns:a16="http://schemas.microsoft.com/office/drawing/2014/main" id="{25D3C42F-10C3-31F8-0188-C9BECA501A6C}"/>
              </a:ext>
            </a:extLst>
          </p:cNvPr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3" name="Google Shape;133;p5">
            <a:extLst>
              <a:ext uri="{FF2B5EF4-FFF2-40B4-BE49-F238E27FC236}">
                <a16:creationId xmlns:a16="http://schemas.microsoft.com/office/drawing/2014/main" id="{0E5E99C9-4772-48FE-4B91-D57C6E639C26}"/>
              </a:ext>
            </a:extLst>
          </p:cNvPr>
          <p:cNvGrpSpPr/>
          <p:nvPr/>
        </p:nvGrpSpPr>
        <p:grpSpPr>
          <a:xfrm>
            <a:off x="646786" y="2217765"/>
            <a:ext cx="6983375" cy="7853111"/>
            <a:chOff x="0" y="-38100"/>
            <a:chExt cx="1839243" cy="2068309"/>
          </a:xfrm>
        </p:grpSpPr>
        <p:sp>
          <p:nvSpPr>
            <p:cNvPr id="134" name="Google Shape;134;p5">
              <a:extLst>
                <a:ext uri="{FF2B5EF4-FFF2-40B4-BE49-F238E27FC236}">
                  <a16:creationId xmlns:a16="http://schemas.microsoft.com/office/drawing/2014/main" id="{952AD5DA-D15C-BFFC-585F-725D419B1E0C}"/>
                </a:ext>
              </a:extLst>
            </p:cNvPr>
            <p:cNvSpPr/>
            <p:nvPr/>
          </p:nvSpPr>
          <p:spPr>
            <a:xfrm>
              <a:off x="0" y="0"/>
              <a:ext cx="1839243" cy="2030209"/>
            </a:xfrm>
            <a:custGeom>
              <a:avLst/>
              <a:gdLst/>
              <a:ahLst/>
              <a:cxnLst/>
              <a:rect l="l" t="t" r="r" b="b"/>
              <a:pathLst>
                <a:path w="1839243" h="2030209" extrusionOk="0">
                  <a:moveTo>
                    <a:pt x="0" y="0"/>
                  </a:moveTo>
                  <a:lnTo>
                    <a:pt x="1839243" y="0"/>
                  </a:lnTo>
                  <a:lnTo>
                    <a:pt x="1839243" y="2030209"/>
                  </a:lnTo>
                  <a:lnTo>
                    <a:pt x="0" y="2030209"/>
                  </a:lnTo>
                  <a:close/>
                </a:path>
              </a:pathLst>
            </a:custGeom>
            <a:solidFill>
              <a:srgbClr val="F4C397"/>
            </a:solidFill>
            <a:ln w="28575" cap="sq" cmpd="sng">
              <a:solidFill>
                <a:srgbClr val="ED6C2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5">
              <a:extLst>
                <a:ext uri="{FF2B5EF4-FFF2-40B4-BE49-F238E27FC236}">
                  <a16:creationId xmlns:a16="http://schemas.microsoft.com/office/drawing/2014/main" id="{9A39C6EB-8C6B-312D-F431-D59FEE025073}"/>
                </a:ext>
              </a:extLst>
            </p:cNvPr>
            <p:cNvSpPr txBox="1"/>
            <p:nvPr/>
          </p:nvSpPr>
          <p:spPr>
            <a:xfrm>
              <a:off x="0" y="-38100"/>
              <a:ext cx="1839243" cy="20683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6" name="Google Shape;136;p5">
            <a:extLst>
              <a:ext uri="{FF2B5EF4-FFF2-40B4-BE49-F238E27FC236}">
                <a16:creationId xmlns:a16="http://schemas.microsoft.com/office/drawing/2014/main" id="{8CF55D96-5907-6252-0A47-109743DE2A3A}"/>
              </a:ext>
            </a:extLst>
          </p:cNvPr>
          <p:cNvSpPr/>
          <p:nvPr/>
        </p:nvSpPr>
        <p:spPr>
          <a:xfrm>
            <a:off x="-623731" y="2362426"/>
            <a:ext cx="2813567" cy="7924574"/>
          </a:xfrm>
          <a:custGeom>
            <a:avLst/>
            <a:gdLst/>
            <a:ahLst/>
            <a:cxnLst/>
            <a:rect l="l" t="t" r="r" b="b"/>
            <a:pathLst>
              <a:path w="2813567" h="7924574" extrusionOk="0">
                <a:moveTo>
                  <a:pt x="0" y="0"/>
                </a:moveTo>
                <a:lnTo>
                  <a:pt x="2813567" y="0"/>
                </a:lnTo>
                <a:lnTo>
                  <a:pt x="2813567" y="7924574"/>
                </a:lnTo>
                <a:lnTo>
                  <a:pt x="0" y="7924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2364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 descr="Diagram&#10;&#10;Description automatically generated">
            <a:extLst>
              <a:ext uri="{FF2B5EF4-FFF2-40B4-BE49-F238E27FC236}">
                <a16:creationId xmlns:a16="http://schemas.microsoft.com/office/drawing/2014/main" id="{72CB4F8A-9512-F321-D862-E2FE2093DC64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8499859" y="2217766"/>
            <a:ext cx="9415611" cy="7504732"/>
          </a:xfrm>
          <a:prstGeom prst="rect">
            <a:avLst/>
          </a:prstGeom>
        </p:spPr>
      </p:pic>
      <p:sp>
        <p:nvSpPr>
          <p:cNvPr id="3" name="Google Shape;119;p2">
            <a:extLst>
              <a:ext uri="{FF2B5EF4-FFF2-40B4-BE49-F238E27FC236}">
                <a16:creationId xmlns:a16="http://schemas.microsoft.com/office/drawing/2014/main" id="{AB3FC963-0BF0-F78F-69AE-12470F6A7000}"/>
              </a:ext>
            </a:extLst>
          </p:cNvPr>
          <p:cNvSpPr txBox="1"/>
          <p:nvPr/>
        </p:nvSpPr>
        <p:spPr>
          <a:xfrm>
            <a:off x="1626671" y="419887"/>
            <a:ext cx="16288800" cy="965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Transforming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value-</a:t>
            </a: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chains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through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inter-</a:t>
            </a: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dependencies</a:t>
            </a:r>
            <a:endParaRPr sz="4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16150F-5EF2-C46C-3498-9DA00346C360}"/>
              </a:ext>
            </a:extLst>
          </p:cNvPr>
          <p:cNvSpPr txBox="1"/>
          <p:nvPr/>
        </p:nvSpPr>
        <p:spPr>
          <a:xfrm>
            <a:off x="1906590" y="2899246"/>
            <a:ext cx="5240659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Strengthen the overall complexity and resilience </a:t>
            </a:r>
            <a:r>
              <a:rPr lang="en-GB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of touristic offers, from cruise, ferry, yachting and sailing markets. </a:t>
            </a:r>
          </a:p>
          <a:p>
            <a:pPr algn="ctr">
              <a:buNone/>
            </a:pPr>
            <a:endParaRPr lang="en-GB" sz="2800" dirty="0">
              <a:latin typeface="Times New Roman" panose="02020603050405020304" pitchFamily="18" charset="0"/>
            </a:endParaRPr>
          </a:p>
          <a:p>
            <a:pPr algn="ctr">
              <a:buNone/>
            </a:pPr>
            <a:r>
              <a:rPr lang="en-GB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Broader coastal and maritime tourism development </a:t>
            </a:r>
            <a:r>
              <a:rPr lang="en-GB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and with further linkages towards water sports, gastronomy and fisheries/</a:t>
            </a:r>
            <a:r>
              <a:rPr lang="en-GB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pesca</a:t>
            </a:r>
            <a:r>
              <a:rPr lang="en-GB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-tourism. </a:t>
            </a:r>
          </a:p>
          <a:p>
            <a:pPr algn="ctr">
              <a:buNone/>
            </a:pPr>
            <a:endParaRPr lang="en-GB" sz="2800" dirty="0">
              <a:latin typeface="Times New Roman" panose="02020603050405020304" pitchFamily="18" charset="0"/>
            </a:endParaRPr>
          </a:p>
          <a:p>
            <a:pPr algn="ctr">
              <a:buNone/>
            </a:pPr>
            <a:r>
              <a:rPr lang="en-GB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Streamlining the need for greater protection </a:t>
            </a:r>
            <a:r>
              <a:rPr lang="en-GB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of local heritage, and local ecosystems (marine, coastal).</a:t>
            </a:r>
          </a:p>
        </p:txBody>
      </p:sp>
    </p:spTree>
    <p:extLst>
      <p:ext uri="{BB962C8B-B14F-4D97-AF65-F5344CB8AC3E}">
        <p14:creationId xmlns:p14="http://schemas.microsoft.com/office/powerpoint/2010/main" val="3641739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>
          <a:extLst>
            <a:ext uri="{FF2B5EF4-FFF2-40B4-BE49-F238E27FC236}">
              <a16:creationId xmlns:a16="http://schemas.microsoft.com/office/drawing/2014/main" id="{A9999DF9-3BA2-2473-52B0-729B8D60F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">
            <a:extLst>
              <a:ext uri="{FF2B5EF4-FFF2-40B4-BE49-F238E27FC236}">
                <a16:creationId xmlns:a16="http://schemas.microsoft.com/office/drawing/2014/main" id="{66DF0D69-2A50-3415-CE01-918D1B71619F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2">
            <a:extLst>
              <a:ext uri="{FF2B5EF4-FFF2-40B4-BE49-F238E27FC236}">
                <a16:creationId xmlns:a16="http://schemas.microsoft.com/office/drawing/2014/main" id="{45F98E02-8DCE-0A95-C7F2-D5E6B5243DA7}"/>
              </a:ext>
            </a:extLst>
          </p:cNvPr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A2EF272B-B305-19DF-9472-F85D559E7CB7}"/>
              </a:ext>
            </a:extLst>
          </p:cNvPr>
          <p:cNvSpPr/>
          <p:nvPr/>
        </p:nvSpPr>
        <p:spPr>
          <a:xfrm>
            <a:off x="0" y="2576037"/>
            <a:ext cx="1224115" cy="7710963"/>
          </a:xfrm>
          <a:custGeom>
            <a:avLst/>
            <a:gdLst/>
            <a:ahLst/>
            <a:cxnLst/>
            <a:rect l="l" t="t" r="r" b="b"/>
            <a:pathLst>
              <a:path w="1224115" h="7710963" extrusionOk="0">
                <a:moveTo>
                  <a:pt x="0" y="0"/>
                </a:moveTo>
                <a:lnTo>
                  <a:pt x="1224115" y="0"/>
                </a:lnTo>
                <a:lnTo>
                  <a:pt x="1224115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F122682-8339-D325-4039-6453EC8695DF}"/>
              </a:ext>
            </a:extLst>
          </p:cNvPr>
          <p:cNvGrpSpPr/>
          <p:nvPr/>
        </p:nvGrpSpPr>
        <p:grpSpPr>
          <a:xfrm>
            <a:off x="2029492" y="2214376"/>
            <a:ext cx="15157495" cy="7710963"/>
            <a:chOff x="368644" y="1729185"/>
            <a:chExt cx="7167378" cy="4246868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703F8F5B-DF53-D673-183A-BF768C6E22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8644" y="2493902"/>
              <a:ext cx="7167378" cy="3482151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7EF33D7-02F8-1F47-70B2-D2DBA085E8F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8644" y="1729185"/>
              <a:ext cx="3279922" cy="764717"/>
            </a:xfrm>
            <a:prstGeom prst="rect">
              <a:avLst/>
            </a:prstGeom>
          </p:spPr>
        </p:pic>
        <p:pic>
          <p:nvPicPr>
            <p:cNvPr id="4" name="Picture 2" descr="Boatmate for Business (Blue)">
              <a:extLst>
                <a:ext uri="{FF2B5EF4-FFF2-40B4-BE49-F238E27FC236}">
                  <a16:creationId xmlns:a16="http://schemas.microsoft.com/office/drawing/2014/main" id="{ECFEE971-E250-E9A0-9333-1B6949AE0D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9294" y="1806744"/>
              <a:ext cx="2286000" cy="609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Google Shape;119;p2">
            <a:extLst>
              <a:ext uri="{FF2B5EF4-FFF2-40B4-BE49-F238E27FC236}">
                <a16:creationId xmlns:a16="http://schemas.microsoft.com/office/drawing/2014/main" id="{AF74EDD1-7A36-3C0E-2732-6EAEF431CB46}"/>
              </a:ext>
            </a:extLst>
          </p:cNvPr>
          <p:cNvSpPr txBox="1"/>
          <p:nvPr/>
        </p:nvSpPr>
        <p:spPr>
          <a:xfrm>
            <a:off x="1626671" y="419887"/>
            <a:ext cx="16288800" cy="965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Examples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</a:t>
            </a: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existing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solutions (1 of 3)</a:t>
            </a:r>
            <a:endParaRPr sz="4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32198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>
          <a:extLst>
            <a:ext uri="{FF2B5EF4-FFF2-40B4-BE49-F238E27FC236}">
              <a16:creationId xmlns:a16="http://schemas.microsoft.com/office/drawing/2014/main" id="{D2E398CD-FF3F-1341-F49C-0A63D6CB8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>
            <a:extLst>
              <a:ext uri="{FF2B5EF4-FFF2-40B4-BE49-F238E27FC236}">
                <a16:creationId xmlns:a16="http://schemas.microsoft.com/office/drawing/2014/main" id="{FE72BF63-C809-5D4C-4C92-4E0E9D852E7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3">
            <a:extLst>
              <a:ext uri="{FF2B5EF4-FFF2-40B4-BE49-F238E27FC236}">
                <a16:creationId xmlns:a16="http://schemas.microsoft.com/office/drawing/2014/main" id="{1AE9796F-D960-8124-4FC5-67F339D5074E}"/>
              </a:ext>
            </a:extLst>
          </p:cNvPr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3">
            <a:extLst>
              <a:ext uri="{FF2B5EF4-FFF2-40B4-BE49-F238E27FC236}">
                <a16:creationId xmlns:a16="http://schemas.microsoft.com/office/drawing/2014/main" id="{667CE250-D146-1764-7A02-15A7AD718025}"/>
              </a:ext>
            </a:extLst>
          </p:cNvPr>
          <p:cNvSpPr/>
          <p:nvPr/>
        </p:nvSpPr>
        <p:spPr>
          <a:xfrm>
            <a:off x="16156563" y="2362426"/>
            <a:ext cx="2813567" cy="7924574"/>
          </a:xfrm>
          <a:custGeom>
            <a:avLst/>
            <a:gdLst/>
            <a:ahLst/>
            <a:cxnLst/>
            <a:rect l="l" t="t" r="r" b="b"/>
            <a:pathLst>
              <a:path w="2813567" h="7924574" extrusionOk="0">
                <a:moveTo>
                  <a:pt x="0" y="0"/>
                </a:moveTo>
                <a:lnTo>
                  <a:pt x="2813567" y="0"/>
                </a:lnTo>
                <a:lnTo>
                  <a:pt x="2813567" y="7924574"/>
                </a:lnTo>
                <a:lnTo>
                  <a:pt x="0" y="7924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2364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19;p2">
            <a:extLst>
              <a:ext uri="{FF2B5EF4-FFF2-40B4-BE49-F238E27FC236}">
                <a16:creationId xmlns:a16="http://schemas.microsoft.com/office/drawing/2014/main" id="{9002BBDF-3FCA-E122-D943-1349FA2D1C13}"/>
              </a:ext>
            </a:extLst>
          </p:cNvPr>
          <p:cNvSpPr txBox="1"/>
          <p:nvPr/>
        </p:nvSpPr>
        <p:spPr>
          <a:xfrm>
            <a:off x="1626671" y="419887"/>
            <a:ext cx="16288800" cy="965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Examples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</a:t>
            </a: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existing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solutions (2 of 3)</a:t>
            </a:r>
            <a:endParaRPr sz="4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D92BA4-DE8D-37BB-59F5-012268B50B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6671" y="2282331"/>
            <a:ext cx="12885818" cy="7108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382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>
          <a:extLst>
            <a:ext uri="{FF2B5EF4-FFF2-40B4-BE49-F238E27FC236}">
              <a16:creationId xmlns:a16="http://schemas.microsoft.com/office/drawing/2014/main" id="{463626DD-9040-C3B4-D4B6-D2EA5D129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">
            <a:extLst>
              <a:ext uri="{FF2B5EF4-FFF2-40B4-BE49-F238E27FC236}">
                <a16:creationId xmlns:a16="http://schemas.microsoft.com/office/drawing/2014/main" id="{AAC8ADC1-8443-4353-113B-2FD7A1B5469D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2">
            <a:extLst>
              <a:ext uri="{FF2B5EF4-FFF2-40B4-BE49-F238E27FC236}">
                <a16:creationId xmlns:a16="http://schemas.microsoft.com/office/drawing/2014/main" id="{F4A87F88-0D24-EDBD-FEA6-2A4799FCD364}"/>
              </a:ext>
            </a:extLst>
          </p:cNvPr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027952F0-766E-9088-32A7-6DEFB37AEAB0}"/>
              </a:ext>
            </a:extLst>
          </p:cNvPr>
          <p:cNvSpPr/>
          <p:nvPr/>
        </p:nvSpPr>
        <p:spPr>
          <a:xfrm>
            <a:off x="0" y="2576037"/>
            <a:ext cx="1224115" cy="7710963"/>
          </a:xfrm>
          <a:custGeom>
            <a:avLst/>
            <a:gdLst/>
            <a:ahLst/>
            <a:cxnLst/>
            <a:rect l="l" t="t" r="r" b="b"/>
            <a:pathLst>
              <a:path w="1224115" h="7710963" extrusionOk="0">
                <a:moveTo>
                  <a:pt x="0" y="0"/>
                </a:moveTo>
                <a:lnTo>
                  <a:pt x="1224115" y="0"/>
                </a:lnTo>
                <a:lnTo>
                  <a:pt x="1224115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834DAC-B6CA-D384-4171-8E2A0671BF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4494" y="2136299"/>
            <a:ext cx="16823126" cy="7578965"/>
          </a:xfrm>
          <a:prstGeom prst="rect">
            <a:avLst/>
          </a:prstGeom>
        </p:spPr>
      </p:pic>
      <p:sp>
        <p:nvSpPr>
          <p:cNvPr id="5" name="Google Shape;119;p2">
            <a:extLst>
              <a:ext uri="{FF2B5EF4-FFF2-40B4-BE49-F238E27FC236}">
                <a16:creationId xmlns:a16="http://schemas.microsoft.com/office/drawing/2014/main" id="{57C7D68D-8C83-BF52-1611-67DEF0146EC5}"/>
              </a:ext>
            </a:extLst>
          </p:cNvPr>
          <p:cNvSpPr txBox="1"/>
          <p:nvPr/>
        </p:nvSpPr>
        <p:spPr>
          <a:xfrm>
            <a:off x="1626671" y="419887"/>
            <a:ext cx="16288800" cy="965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Examples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</a:t>
            </a:r>
            <a:r>
              <a:rPr lang="fr-FR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existing</a:t>
            </a:r>
            <a:r>
              <a:rPr lang="fr-FR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solutions (3 of 3)</a:t>
            </a:r>
            <a:endParaRPr sz="4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32789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322</Words>
  <Application>Microsoft Macintosh PowerPoint</Application>
  <PresentationFormat>Custom</PresentationFormat>
  <Paragraphs>37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Arial</vt:lpstr>
      <vt:lpstr>Calibri</vt:lpstr>
      <vt:lpstr>Poppins SemiBold</vt:lpstr>
      <vt:lpstr>Aptos</vt:lpstr>
      <vt:lpstr>Arial Rounded</vt:lpstr>
      <vt:lpstr>Arial</vt:lpstr>
      <vt:lpstr>Poppins Medium</vt:lpstr>
      <vt:lpstr>Times New Roman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Matteo Bocci</cp:lastModifiedBy>
  <cp:revision>2</cp:revision>
  <dcterms:created xsi:type="dcterms:W3CDTF">2006-08-16T00:00:00Z</dcterms:created>
  <dcterms:modified xsi:type="dcterms:W3CDTF">2026-05-04T14:50:02Z</dcterms:modified>
</cp:coreProperties>
</file>