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Poppins" panose="00000500000000000000" pitchFamily="2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g2sYnBXA/DtzCi86E3ZJluTVnl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658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23" Type="http://customschemas.google.com/relationships/presentationmetadata" Target="metadata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08" name="Google Shape;1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mbrapalamos.org/" TargetMode="External"/><Relationship Id="rId3" Type="http://schemas.openxmlformats.org/officeDocument/2006/relationships/image" Target="../media/image5.png"/><Relationship Id="rId7" Type="http://schemas.openxmlformats.org/officeDocument/2006/relationships/hyperlink" Target="mailto:presidencia@cambrapalamos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1.jpe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hyperlink" Target="http://www.cambrescat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l="-74" r="-7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7223403" y="229069"/>
            <a:ext cx="3841193" cy="2560796"/>
          </a:xfrm>
          <a:custGeom>
            <a:avLst/>
            <a:gdLst/>
            <a:ahLst/>
            <a:cxnLst/>
            <a:rect l="l" t="t" r="r" b="b"/>
            <a:pathLst>
              <a:path w="3841193" h="2560796" extrusionOk="0">
                <a:moveTo>
                  <a:pt x="0" y="0"/>
                </a:moveTo>
                <a:lnTo>
                  <a:pt x="3841194" y="0"/>
                </a:lnTo>
                <a:lnTo>
                  <a:pt x="3841194" y="2560796"/>
                </a:lnTo>
                <a:lnTo>
                  <a:pt x="0" y="2560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0" y="4937157"/>
            <a:ext cx="18288001" cy="5349843"/>
          </a:xfrm>
          <a:custGeom>
            <a:avLst/>
            <a:gdLst/>
            <a:ahLst/>
            <a:cxnLst/>
            <a:rect l="l" t="t" r="r" b="b"/>
            <a:pathLst>
              <a:path w="20675720" h="5349843" extrusionOk="0">
                <a:moveTo>
                  <a:pt x="0" y="0"/>
                </a:moveTo>
                <a:lnTo>
                  <a:pt x="20675721" y="0"/>
                </a:lnTo>
                <a:lnTo>
                  <a:pt x="20675721" y="5349843"/>
                </a:lnTo>
                <a:lnTo>
                  <a:pt x="0" y="53498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/>
          <p:nvPr/>
        </p:nvSpPr>
        <p:spPr>
          <a:xfrm rot="-5400000">
            <a:off x="6566489" y="9106839"/>
            <a:ext cx="1152659" cy="568165"/>
          </a:xfrm>
          <a:custGeom>
            <a:avLst/>
            <a:gdLst/>
            <a:ahLst/>
            <a:cxnLst/>
            <a:rect l="l" t="t" r="r" b="b"/>
            <a:pathLst>
              <a:path w="1152659" h="568165" extrusionOk="0">
                <a:moveTo>
                  <a:pt x="0" y="0"/>
                </a:moveTo>
                <a:lnTo>
                  <a:pt x="1152658" y="0"/>
                </a:lnTo>
                <a:lnTo>
                  <a:pt x="1152658" y="568165"/>
                </a:lnTo>
                <a:lnTo>
                  <a:pt x="0" y="568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0" y="2924750"/>
            <a:ext cx="18288000" cy="2808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500" b="1" dirty="0">
                <a:solidFill>
                  <a:srgbClr val="ED6C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Turning Cruise Calls into Lasting Value for Local Communities</a:t>
            </a:r>
            <a:endParaRPr sz="7500" b="1" i="0" u="none" strike="noStrike" cap="none" dirty="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763499" y="5613715"/>
            <a:ext cx="14405400" cy="6401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  <a:buSzPts val="4900"/>
            </a:pPr>
            <a:r>
              <a:rPr lang="en-US" sz="4800" b="1" dirty="0"/>
              <a:t>Pol Fages </a:t>
            </a:r>
            <a:r>
              <a:rPr lang="en-US" sz="4800" b="1" dirty="0" err="1"/>
              <a:t>Ramió</a:t>
            </a:r>
            <a:br>
              <a:rPr lang="en-US" sz="4800" dirty="0"/>
            </a:br>
            <a:r>
              <a:rPr lang="en-US" sz="4800" b="1" dirty="0"/>
              <a:t>President of the Palamós Chamber of Commerce</a:t>
            </a:r>
            <a:br>
              <a:rPr lang="en-US" sz="4800" dirty="0"/>
            </a:br>
            <a:r>
              <a:rPr lang="en-US" sz="4800" b="1" dirty="0"/>
              <a:t>Chairman of the Tourism Commission of the Catalan Chambers of Commerce</a:t>
            </a:r>
            <a:endParaRPr sz="4800" b="1" dirty="0">
              <a:solidFill>
                <a:srgbClr val="FAFBFC"/>
              </a:solidFill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endParaRPr sz="4900" b="1" dirty="0">
              <a:solidFill>
                <a:srgbClr val="FAFBFC"/>
              </a:solidFill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endParaRPr sz="4900" b="1" dirty="0">
              <a:solidFill>
                <a:srgbClr val="FAFBFC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-82870" y="571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0" y="2576037"/>
            <a:ext cx="1224115" cy="7710963"/>
          </a:xfrm>
          <a:custGeom>
            <a:avLst/>
            <a:gdLst/>
            <a:ahLst/>
            <a:cxnLst/>
            <a:rect l="l" t="t" r="r" b="b"/>
            <a:pathLst>
              <a:path w="1224115" h="7710963" extrusionOk="0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1535979" y="2766804"/>
            <a:ext cx="16288800" cy="76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●"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2207475" y="3092150"/>
            <a:ext cx="74439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085C9956-B5AE-365F-22CE-5A4F81A438B4}"/>
              </a:ext>
            </a:extLst>
          </p:cNvPr>
          <p:cNvSpPr/>
          <p:nvPr/>
        </p:nvSpPr>
        <p:spPr>
          <a:xfrm>
            <a:off x="1001824" y="3005399"/>
            <a:ext cx="10707575" cy="6938701"/>
          </a:xfrm>
          <a:custGeom>
            <a:avLst/>
            <a:gdLst/>
            <a:ahLst/>
            <a:cxnLst/>
            <a:rect l="l" t="t" r="r" b="b"/>
            <a:pathLst>
              <a:path w="18288000" h="11599304">
                <a:moveTo>
                  <a:pt x="0" y="0"/>
                </a:moveTo>
                <a:lnTo>
                  <a:pt x="18288000" y="0"/>
                </a:lnTo>
                <a:lnTo>
                  <a:pt x="18288000" y="11599304"/>
                </a:lnTo>
                <a:lnTo>
                  <a:pt x="0" y="115993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0" t="-11242" r="-40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4F3BAE1-9EB0-20B0-A644-C0F192A5DDDD}"/>
              </a:ext>
            </a:extLst>
          </p:cNvPr>
          <p:cNvSpPr/>
          <p:nvPr/>
        </p:nvSpPr>
        <p:spPr>
          <a:xfrm>
            <a:off x="11709399" y="3005399"/>
            <a:ext cx="6495731" cy="6938701"/>
          </a:xfrm>
          <a:custGeom>
            <a:avLst/>
            <a:gdLst/>
            <a:ahLst/>
            <a:cxnLst/>
            <a:rect l="l" t="t" r="r" b="b"/>
            <a:pathLst>
              <a:path w="10480718" h="10093801">
                <a:moveTo>
                  <a:pt x="0" y="0"/>
                </a:moveTo>
                <a:lnTo>
                  <a:pt x="10480718" y="0"/>
                </a:lnTo>
                <a:lnTo>
                  <a:pt x="10480718" y="10093800"/>
                </a:lnTo>
                <a:lnTo>
                  <a:pt x="0" y="100938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5989" r="-3598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39A6A2-08EF-94BF-506C-49F77E1B661A}"/>
              </a:ext>
            </a:extLst>
          </p:cNvPr>
          <p:cNvSpPr txBox="1"/>
          <p:nvPr/>
        </p:nvSpPr>
        <p:spPr>
          <a:xfrm>
            <a:off x="774700" y="1095273"/>
            <a:ext cx="150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/>
              <a:t>PALAMÓS: A CONNECTED GATEWAY TO THE TERRITORY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/>
          <p:nvPr/>
        </p:nvSpPr>
        <p:spPr>
          <a:xfrm>
            <a:off x="-1692733" y="137541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"/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4D34C5F-763B-024A-FEB5-D46076997816}"/>
              </a:ext>
            </a:extLst>
          </p:cNvPr>
          <p:cNvSpPr txBox="1"/>
          <p:nvPr/>
        </p:nvSpPr>
        <p:spPr>
          <a:xfrm>
            <a:off x="1196345" y="1767298"/>
            <a:ext cx="16981015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Cruise passengers arrive through the port, but they experience the destination through its people</a:t>
            </a:r>
          </a:p>
          <a:p>
            <a:endParaRPr lang="en-US" sz="3600" b="1" dirty="0"/>
          </a:p>
          <a:p>
            <a:r>
              <a:rPr lang="en-US" sz="3600" b="1" dirty="0"/>
              <a:t>Smart Connectivity for Better Visitor Experiences</a:t>
            </a:r>
          </a:p>
          <a:p>
            <a:r>
              <a:rPr lang="en-US" sz="3600" dirty="0"/>
              <a:t>- Integrated mobility: port, rail and bus connections</a:t>
            </a:r>
          </a:p>
          <a:p>
            <a:r>
              <a:rPr lang="en-US" sz="3600" dirty="0"/>
              <a:t>- Reducing friction through seamless information, scheduling and ticketing</a:t>
            </a:r>
          </a:p>
          <a:p>
            <a:r>
              <a:rPr lang="en-US" sz="3600" dirty="0"/>
              <a:t>- Commitment to sustainable mobility solutions</a:t>
            </a:r>
          </a:p>
          <a:p>
            <a:r>
              <a:rPr lang="en-US" sz="3600" dirty="0"/>
              <a:t>- Smart management of visitor flows and territorial impacts</a:t>
            </a:r>
          </a:p>
          <a:p>
            <a:r>
              <a:rPr lang="en-US" sz="3600" dirty="0"/>
              <a:t>- Data-driven decision-making for strategic planning , and help to create </a:t>
            </a:r>
          </a:p>
          <a:p>
            <a:r>
              <a:rPr lang="en-US" sz="3600" dirty="0"/>
              <a:t>Authentic tourism experiences </a:t>
            </a:r>
          </a:p>
          <a:p>
            <a:endParaRPr lang="en-US" sz="3600" dirty="0"/>
          </a:p>
          <a:p>
            <a:r>
              <a:rPr lang="en-US" sz="3600" b="1" dirty="0"/>
              <a:t>The challenge is not to move more tourists, but to move them better.</a:t>
            </a:r>
            <a:endParaRPr lang="en-US" sz="3600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"/>
          <p:cNvSpPr/>
          <p:nvPr/>
        </p:nvSpPr>
        <p:spPr>
          <a:xfrm>
            <a:off x="2651760" y="2362426"/>
            <a:ext cx="16182340" cy="7924574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9408EA-0CFC-AD46-27D1-1292E122D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0423" y="3073409"/>
            <a:ext cx="15507771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70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cruise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calls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70,000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passengers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(2026)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Activity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concentrated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approximately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50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days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per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year</a:t>
            </a:r>
            <a:endParaRPr kumimoji="0" lang="es-ES" altLang="es-E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call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model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mass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tourism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destination</a:t>
            </a:r>
            <a:endParaRPr kumimoji="0" lang="es-ES" altLang="es-E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Focus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high-value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segments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ES" altLang="es-ES" sz="4800" dirty="0">
                <a:solidFill>
                  <a:schemeClr val="tx1"/>
                </a:solidFill>
                <a:latin typeface="Arial" panose="020B0604020202020204" pitchFamily="34" charset="0"/>
              </a:rPr>
              <a:t>Focus </a:t>
            </a:r>
            <a:r>
              <a:rPr lang="es-ES" altLang="es-ES" sz="4800" dirty="0" err="1">
                <a:solidFill>
                  <a:schemeClr val="tx1"/>
                </a:solidFill>
                <a:latin typeface="Arial" panose="020B0604020202020204" pitchFamily="34" charset="0"/>
              </a:rPr>
              <a:t>on</a:t>
            </a:r>
            <a:r>
              <a:rPr lang="es-ES" altLang="es-ES" sz="4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small-to-medium-sized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vessels</a:t>
            </a:r>
            <a:endParaRPr kumimoji="0" lang="es-ES" altLang="es-E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Strong territorial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redistribution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visitors</a:t>
            </a:r>
            <a:endParaRPr kumimoji="0" lang="es-ES" altLang="es-E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Direct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connection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local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businesses</a:t>
            </a:r>
            <a:endParaRPr lang="es-ES" altLang="es-ES" sz="4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</a:t>
            </a:r>
            <a:r>
              <a:rPr lang="es-ES" altLang="es-ES" sz="4800" dirty="0" err="1">
                <a:solidFill>
                  <a:schemeClr val="tx1"/>
                </a:solidFill>
                <a:latin typeface="Arial" panose="020B0604020202020204" pitchFamily="34" charset="0"/>
              </a:rPr>
              <a:t>ing</a:t>
            </a:r>
            <a:r>
              <a:rPr lang="es-ES" altLang="es-ES" sz="4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culture and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authentic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ES" altLang="es-E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experiences</a:t>
            </a:r>
            <a:r>
              <a:rPr kumimoji="0" lang="es-ES" altLang="es-E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8BCCA67-2485-6CA2-EAD5-AEB836B04ED4}"/>
              </a:ext>
            </a:extLst>
          </p:cNvPr>
          <p:cNvSpPr txBox="1"/>
          <p:nvPr/>
        </p:nvSpPr>
        <p:spPr>
          <a:xfrm>
            <a:off x="372529" y="874885"/>
            <a:ext cx="153357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/>
              <a:t>Cruise tourism is not the destination itself; it is the gateway to discovering the destination.</a:t>
            </a:r>
            <a:endParaRPr lang="es-ES" sz="5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/>
          <p:nvPr/>
        </p:nvSpPr>
        <p:spPr>
          <a:xfrm rot="-5400000">
            <a:off x="578312" y="7924110"/>
            <a:ext cx="2332986" cy="3075746"/>
          </a:xfrm>
          <a:custGeom>
            <a:avLst/>
            <a:gdLst/>
            <a:ahLst/>
            <a:cxnLst/>
            <a:rect l="l" t="t" r="r" b="b"/>
            <a:pathLst>
              <a:path w="2332986" h="3075746" extrusionOk="0">
                <a:moveTo>
                  <a:pt x="0" y="0"/>
                </a:moveTo>
                <a:lnTo>
                  <a:pt x="2332986" y="0"/>
                </a:lnTo>
                <a:lnTo>
                  <a:pt x="2332986" y="3075747"/>
                </a:lnTo>
                <a:lnTo>
                  <a:pt x="0" y="30757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20161" r="-270" b="-35895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4" title="LinkedIn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75273" y="7334305"/>
            <a:ext cx="457434" cy="45738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"/>
          <p:cNvSpPr txBox="1"/>
          <p:nvPr/>
        </p:nvSpPr>
        <p:spPr>
          <a:xfrm>
            <a:off x="2680874" y="6368606"/>
            <a:ext cx="6869100" cy="1249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7"/>
              <a:buFont typeface="Arial"/>
              <a:buNone/>
            </a:pPr>
            <a:r>
              <a:rPr lang="en-US" sz="2627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7"/>
              </a:rPr>
              <a:t>presidencia@cambrapalamos.org</a:t>
            </a:r>
            <a:endParaRPr lang="en-US" sz="2627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7"/>
              <a:buFont typeface="Arial"/>
              <a:buNone/>
            </a:pP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polfagesramio@gmail.com</a:t>
            </a:r>
            <a:endParaRPr sz="2627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7" name="Google Shape;127;p4"/>
          <p:cNvSpPr txBox="1"/>
          <p:nvPr/>
        </p:nvSpPr>
        <p:spPr>
          <a:xfrm>
            <a:off x="6075274" y="7791700"/>
            <a:ext cx="7661100" cy="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lvl="0" algn="ctr">
              <a:buSzPts val="1927"/>
            </a:pPr>
            <a:r>
              <a:rPr lang="en-US" sz="19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https://www.linkedin.com/in/pol-fages-ramio/</a:t>
            </a:r>
            <a:endParaRPr sz="1927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8" name="Google Shape;128;p4"/>
          <p:cNvSpPr txBox="1"/>
          <p:nvPr/>
        </p:nvSpPr>
        <p:spPr>
          <a:xfrm>
            <a:off x="10510033" y="6379592"/>
            <a:ext cx="6869100" cy="1249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7"/>
              <a:buFont typeface="Arial"/>
              <a:buNone/>
            </a:pPr>
            <a:r>
              <a:rPr lang="en-US" sz="2627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8"/>
              </a:rPr>
              <a:t>www.cambrapalamos.org</a:t>
            </a:r>
            <a:endParaRPr lang="en-US" sz="2627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7"/>
              <a:buFont typeface="Arial"/>
              <a:buNone/>
            </a:pP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9"/>
              </a:rPr>
              <a:t>www.cambrescat.org</a:t>
            </a: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2627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29" name="Google Shape;129;p4" title="Websit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flipH="1">
            <a:off x="9916360" y="6573563"/>
            <a:ext cx="457434" cy="45743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reeform 3">
            <a:extLst>
              <a:ext uri="{FF2B5EF4-FFF2-40B4-BE49-F238E27FC236}">
                <a16:creationId xmlns:a16="http://schemas.microsoft.com/office/drawing/2014/main" id="{16E6F66E-61A0-FD4D-A941-5587C7F98754}"/>
              </a:ext>
            </a:extLst>
          </p:cNvPr>
          <p:cNvSpPr/>
          <p:nvPr/>
        </p:nvSpPr>
        <p:spPr>
          <a:xfrm>
            <a:off x="4558937" y="1457840"/>
            <a:ext cx="8942308" cy="4511193"/>
          </a:xfrm>
          <a:custGeom>
            <a:avLst/>
            <a:gdLst/>
            <a:ahLst/>
            <a:cxnLst/>
            <a:rect l="l" t="t" r="r" b="b"/>
            <a:pathLst>
              <a:path w="12772130" h="7189503">
                <a:moveTo>
                  <a:pt x="0" y="0"/>
                </a:moveTo>
                <a:lnTo>
                  <a:pt x="12772130" y="0"/>
                </a:lnTo>
                <a:lnTo>
                  <a:pt x="12772130" y="7189502"/>
                </a:lnTo>
                <a:lnTo>
                  <a:pt x="0" y="71895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3090" t="-27826" b="-9527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Personalizado</PresentationFormat>
  <Paragraphs>28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Arial Rounded</vt:lpstr>
      <vt:lpstr>Poppins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Pol Fages</dc:creator>
  <cp:lastModifiedBy>Pol Fages Ramio</cp:lastModifiedBy>
  <cp:revision>1</cp:revision>
  <dcterms:created xsi:type="dcterms:W3CDTF">2006-08-16T00:00:00Z</dcterms:created>
  <dcterms:modified xsi:type="dcterms:W3CDTF">2026-06-09T18:35:49Z</dcterms:modified>
</cp:coreProperties>
</file>