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3" r:id="rId9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82" d="100"/>
          <a:sy n="82" d="100"/>
        </p:scale>
        <p:origin x="664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88718F-FEE0-3B41-BD2C-8B15A6FCE263}" type="datetimeFigureOut">
              <a:rPr lang="it-IT" smtClean="0"/>
              <a:t>27/05/26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169C60-F1C7-5D42-87F5-11C6C8519B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6374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3951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20711" y="228600"/>
            <a:ext cx="3846576" cy="2563368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4934711"/>
            <a:ext cx="18288000" cy="534924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9663" y="8763000"/>
            <a:ext cx="3739896" cy="126492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483864" y="8763000"/>
            <a:ext cx="2828543" cy="126492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93079" y="8763000"/>
            <a:ext cx="2828544" cy="126492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290816" y="8763000"/>
            <a:ext cx="2828544" cy="126492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991600" y="8763000"/>
            <a:ext cx="2825496" cy="126492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015471" y="8763000"/>
            <a:ext cx="2828543" cy="1264920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3024104" y="8763000"/>
            <a:ext cx="2828544" cy="126492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4200632" y="8763000"/>
            <a:ext cx="2825496" cy="1264920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108936" y="8763000"/>
            <a:ext cx="2828544" cy="1264920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6587215" y="8930639"/>
            <a:ext cx="1045463" cy="893063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2237719" y="8881871"/>
            <a:ext cx="1149095" cy="1097280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3286232" y="8900159"/>
            <a:ext cx="1941575" cy="987552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144511" y="8522207"/>
            <a:ext cx="1658111" cy="1658112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561831" y="8680703"/>
            <a:ext cx="1499616" cy="1499616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704831" y="8628888"/>
            <a:ext cx="1514855" cy="1511808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0933176" y="8827007"/>
            <a:ext cx="1203959" cy="1200912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690871" y="8845295"/>
            <a:ext cx="2148839" cy="1078991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50520" y="8985503"/>
            <a:ext cx="3273552" cy="862583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325367" y="8680703"/>
            <a:ext cx="1408176" cy="1408176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5160752" y="8939783"/>
            <a:ext cx="1121663" cy="582168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5118080" y="9460991"/>
            <a:ext cx="1225296" cy="387095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6858000" y="8811767"/>
            <a:ext cx="569976" cy="115824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55179" y="2629915"/>
            <a:ext cx="15986760" cy="3850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14400"/>
            <a:ext cx="18288000" cy="9372600"/>
          </a:xfrm>
          <a:custGeom>
            <a:avLst/>
            <a:gdLst/>
            <a:ahLst/>
            <a:cxnLst/>
            <a:rect l="l" t="t" r="r" b="b"/>
            <a:pathLst>
              <a:path w="18288000" h="9372600">
                <a:moveTo>
                  <a:pt x="0" y="9372600"/>
                </a:moveTo>
                <a:lnTo>
                  <a:pt x="18288000" y="9372600"/>
                </a:lnTo>
                <a:lnTo>
                  <a:pt x="18288000" y="0"/>
                </a:lnTo>
                <a:lnTo>
                  <a:pt x="0" y="0"/>
                </a:lnTo>
                <a:lnTo>
                  <a:pt x="0" y="9372600"/>
                </a:lnTo>
                <a:close/>
              </a:path>
            </a:pathLst>
          </a:custGeom>
          <a:solidFill>
            <a:srgbClr val="1111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18288000" cy="914400"/>
          </a:xfrm>
          <a:custGeom>
            <a:avLst/>
            <a:gdLst/>
            <a:ahLst/>
            <a:cxnLst/>
            <a:rect l="l" t="t" r="r" b="b"/>
            <a:pathLst>
              <a:path w="18288000" h="914400">
                <a:moveTo>
                  <a:pt x="18288000" y="0"/>
                </a:moveTo>
                <a:lnTo>
                  <a:pt x="0" y="0"/>
                </a:lnTo>
                <a:lnTo>
                  <a:pt x="0" y="914400"/>
                </a:lnTo>
                <a:lnTo>
                  <a:pt x="18288000" y="9144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1B3A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78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93998" y="3276091"/>
            <a:ext cx="13463269" cy="1122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world.network/" TargetMode="External"/><Relationship Id="rId3" Type="http://schemas.openxmlformats.org/officeDocument/2006/relationships/image" Target="../media/image27.png"/><Relationship Id="rId7" Type="http://schemas.openxmlformats.org/officeDocument/2006/relationships/hyperlink" Target="mailto:lucenzius@gmail.com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065" marR="5080" indent="-1905" algn="ctr">
              <a:lnSpc>
                <a:spcPct val="139700"/>
              </a:lnSpc>
              <a:spcBef>
                <a:spcPts val="50"/>
              </a:spcBef>
            </a:pPr>
            <a:r>
              <a:rPr sz="6000" b="1" dirty="0">
                <a:solidFill>
                  <a:srgbClr val="ED6C20"/>
                </a:solidFill>
                <a:latin typeface="Arial"/>
                <a:cs typeface="Arial"/>
              </a:rPr>
              <a:t>iART:</a:t>
            </a:r>
            <a:r>
              <a:rPr sz="6000" b="1" spc="-95" dirty="0">
                <a:solidFill>
                  <a:srgbClr val="ED6C20"/>
                </a:solidFill>
                <a:latin typeface="Arial"/>
                <a:cs typeface="Arial"/>
              </a:rPr>
              <a:t> </a:t>
            </a:r>
            <a:r>
              <a:rPr sz="6000" b="1" dirty="0">
                <a:solidFill>
                  <a:srgbClr val="ED6C20"/>
                </a:solidFill>
                <a:latin typeface="Arial"/>
                <a:cs typeface="Arial"/>
              </a:rPr>
              <a:t>Grand</a:t>
            </a:r>
            <a:r>
              <a:rPr sz="6000" b="1" spc="-100" dirty="0">
                <a:solidFill>
                  <a:srgbClr val="ED6C20"/>
                </a:solidFill>
                <a:latin typeface="Arial"/>
                <a:cs typeface="Arial"/>
              </a:rPr>
              <a:t> </a:t>
            </a:r>
            <a:r>
              <a:rPr sz="6000" b="1" dirty="0">
                <a:solidFill>
                  <a:srgbClr val="ED6C20"/>
                </a:solidFill>
                <a:latin typeface="Arial"/>
                <a:cs typeface="Arial"/>
              </a:rPr>
              <a:t>events</a:t>
            </a:r>
            <a:r>
              <a:rPr sz="6000" b="1" spc="-95" dirty="0">
                <a:solidFill>
                  <a:srgbClr val="ED6C20"/>
                </a:solidFill>
                <a:latin typeface="Arial"/>
                <a:cs typeface="Arial"/>
              </a:rPr>
              <a:t> </a:t>
            </a:r>
            <a:r>
              <a:rPr sz="6000" b="1" dirty="0">
                <a:solidFill>
                  <a:srgbClr val="ED6C20"/>
                </a:solidFill>
                <a:latin typeface="Arial"/>
                <a:cs typeface="Arial"/>
              </a:rPr>
              <a:t>for</a:t>
            </a:r>
            <a:r>
              <a:rPr sz="6000" b="1" spc="-90" dirty="0">
                <a:solidFill>
                  <a:srgbClr val="ED6C20"/>
                </a:solidFill>
                <a:latin typeface="Arial"/>
                <a:cs typeface="Arial"/>
              </a:rPr>
              <a:t> </a:t>
            </a:r>
            <a:r>
              <a:rPr sz="6000" b="1" dirty="0">
                <a:solidFill>
                  <a:srgbClr val="ED6C20"/>
                </a:solidFill>
                <a:latin typeface="Arial"/>
                <a:cs typeface="Arial"/>
              </a:rPr>
              <a:t>the</a:t>
            </a:r>
            <a:r>
              <a:rPr sz="6000" b="1" spc="-95" dirty="0">
                <a:solidFill>
                  <a:srgbClr val="ED6C20"/>
                </a:solidFill>
                <a:latin typeface="Arial"/>
                <a:cs typeface="Arial"/>
              </a:rPr>
              <a:t> </a:t>
            </a:r>
            <a:r>
              <a:rPr sz="6000" b="1" dirty="0">
                <a:solidFill>
                  <a:srgbClr val="ED6C20"/>
                </a:solidFill>
                <a:latin typeface="Arial"/>
                <a:cs typeface="Arial"/>
              </a:rPr>
              <a:t>Enhancement</a:t>
            </a:r>
            <a:r>
              <a:rPr sz="6000" b="1" spc="-95" dirty="0">
                <a:solidFill>
                  <a:srgbClr val="ED6C20"/>
                </a:solidFill>
                <a:latin typeface="Arial"/>
                <a:cs typeface="Arial"/>
              </a:rPr>
              <a:t> </a:t>
            </a:r>
            <a:r>
              <a:rPr sz="6000" b="1" spc="-25" dirty="0">
                <a:solidFill>
                  <a:srgbClr val="ED6C20"/>
                </a:solidFill>
                <a:latin typeface="Arial"/>
                <a:cs typeface="Arial"/>
              </a:rPr>
              <a:t>of </a:t>
            </a:r>
            <a:r>
              <a:rPr sz="6000" b="1" dirty="0">
                <a:solidFill>
                  <a:srgbClr val="ED6C20"/>
                </a:solidFill>
                <a:latin typeface="Arial"/>
                <a:cs typeface="Arial"/>
              </a:rPr>
              <a:t>Sustainable</a:t>
            </a:r>
            <a:r>
              <a:rPr sz="6000" b="1" spc="-135" dirty="0">
                <a:solidFill>
                  <a:srgbClr val="ED6C20"/>
                </a:solidFill>
                <a:latin typeface="Arial"/>
                <a:cs typeface="Arial"/>
              </a:rPr>
              <a:t> </a:t>
            </a:r>
            <a:r>
              <a:rPr sz="6000" b="1" dirty="0">
                <a:solidFill>
                  <a:srgbClr val="ED6C20"/>
                </a:solidFill>
                <a:latin typeface="Arial"/>
                <a:cs typeface="Arial"/>
              </a:rPr>
              <a:t>Tourism</a:t>
            </a:r>
            <a:r>
              <a:rPr sz="6000" b="1" spc="-135" dirty="0">
                <a:solidFill>
                  <a:srgbClr val="ED6C20"/>
                </a:solidFill>
                <a:latin typeface="Arial"/>
                <a:cs typeface="Arial"/>
              </a:rPr>
              <a:t> </a:t>
            </a:r>
            <a:r>
              <a:rPr sz="6000" b="1" dirty="0">
                <a:solidFill>
                  <a:srgbClr val="ED6C20"/>
                </a:solidFill>
                <a:latin typeface="Arial"/>
                <a:cs typeface="Arial"/>
              </a:rPr>
              <a:t>in</a:t>
            </a:r>
            <a:r>
              <a:rPr sz="6000" b="1" spc="-140" dirty="0">
                <a:solidFill>
                  <a:srgbClr val="ED6C20"/>
                </a:solidFill>
                <a:latin typeface="Arial"/>
                <a:cs typeface="Arial"/>
              </a:rPr>
              <a:t> </a:t>
            </a:r>
            <a:r>
              <a:rPr sz="6000" b="1" dirty="0">
                <a:solidFill>
                  <a:srgbClr val="ED6C20"/>
                </a:solidFill>
                <a:latin typeface="Arial"/>
                <a:cs typeface="Arial"/>
              </a:rPr>
              <a:t>Mediterranean</a:t>
            </a:r>
            <a:r>
              <a:rPr sz="6000" b="1" spc="-140" dirty="0">
                <a:solidFill>
                  <a:srgbClr val="ED6C20"/>
                </a:solidFill>
                <a:latin typeface="Arial"/>
                <a:cs typeface="Arial"/>
              </a:rPr>
              <a:t> </a:t>
            </a:r>
            <a:r>
              <a:rPr sz="6000" b="1" spc="-20" dirty="0">
                <a:solidFill>
                  <a:srgbClr val="ED6C20"/>
                </a:solidFill>
                <a:latin typeface="Arial"/>
                <a:cs typeface="Arial"/>
              </a:rPr>
              <a:t>small </a:t>
            </a:r>
            <a:r>
              <a:rPr sz="6000" b="1" spc="-10" dirty="0">
                <a:solidFill>
                  <a:srgbClr val="ED6C20"/>
                </a:solidFill>
                <a:latin typeface="Arial"/>
                <a:cs typeface="Arial"/>
              </a:rPr>
              <a:t>Villages</a:t>
            </a:r>
            <a:endParaRPr sz="6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50792" y="7012431"/>
            <a:ext cx="5760720" cy="772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900" b="1" dirty="0">
                <a:solidFill>
                  <a:srgbClr val="FAFBFC"/>
                </a:solidFill>
                <a:latin typeface="Arial"/>
                <a:cs typeface="Arial"/>
              </a:rPr>
              <a:t>Lucenzo</a:t>
            </a:r>
            <a:r>
              <a:rPr sz="4900" b="1" spc="-50" dirty="0">
                <a:solidFill>
                  <a:srgbClr val="FAFBFC"/>
                </a:solidFill>
                <a:latin typeface="Arial"/>
                <a:cs typeface="Arial"/>
              </a:rPr>
              <a:t> </a:t>
            </a:r>
            <a:r>
              <a:rPr sz="4900" b="1" spc="-10" dirty="0">
                <a:solidFill>
                  <a:srgbClr val="FAFBFC"/>
                </a:solidFill>
                <a:latin typeface="Arial"/>
                <a:cs typeface="Arial"/>
              </a:rPr>
              <a:t>Tambuzzo</a:t>
            </a:r>
            <a:endParaRPr sz="4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4460"/>
            <a:chOff x="0" y="0"/>
            <a:chExt cx="18288000" cy="102844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395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43504" y="182879"/>
              <a:ext cx="2072640" cy="138379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18288000" cy="1600200"/>
            </a:xfrm>
            <a:custGeom>
              <a:avLst/>
              <a:gdLst/>
              <a:ahLst/>
              <a:cxnLst/>
              <a:rect l="l" t="t" r="r" b="b"/>
              <a:pathLst>
                <a:path w="18288000" h="1600200">
                  <a:moveTo>
                    <a:pt x="18288000" y="0"/>
                  </a:moveTo>
                  <a:lnTo>
                    <a:pt x="0" y="0"/>
                  </a:lnTo>
                  <a:lnTo>
                    <a:pt x="0" y="1599999"/>
                  </a:lnTo>
                  <a:lnTo>
                    <a:pt x="18288000" y="1599999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1B3A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44500" y="608076"/>
            <a:ext cx="83267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125" dirty="0">
                <a:solidFill>
                  <a:srgbClr val="FFFFFF"/>
                </a:solidFill>
                <a:latin typeface="Trebuchet MS"/>
                <a:cs typeface="Trebuchet MS"/>
              </a:rPr>
              <a:t>Village</a:t>
            </a:r>
            <a:r>
              <a:rPr sz="2000" b="1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165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2000" b="1" spc="-1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100" dirty="0">
                <a:solidFill>
                  <a:srgbClr val="FFFFFF"/>
                </a:solidFill>
                <a:latin typeface="Trebuchet MS"/>
                <a:cs typeface="Trebuchet MS"/>
              </a:rPr>
              <a:t>Rural</a:t>
            </a:r>
            <a:r>
              <a:rPr sz="2000" b="1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120" dirty="0">
                <a:solidFill>
                  <a:srgbClr val="FFFFFF"/>
                </a:solidFill>
                <a:latin typeface="Trebuchet MS"/>
                <a:cs typeface="Trebuchet MS"/>
              </a:rPr>
              <a:t>Tourism</a:t>
            </a:r>
            <a:r>
              <a:rPr sz="2000" b="1" spc="-1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70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2000" b="1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85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000" b="1" spc="-1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125" dirty="0">
                <a:solidFill>
                  <a:srgbClr val="FFFFFF"/>
                </a:solidFill>
                <a:latin typeface="Trebuchet MS"/>
                <a:cs typeface="Trebuchet MS"/>
              </a:rPr>
              <a:t>Mediterranean</a:t>
            </a:r>
            <a:r>
              <a:rPr sz="2000" b="1" spc="3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i="1" spc="-200" dirty="0">
                <a:solidFill>
                  <a:srgbClr val="F5A623"/>
                </a:solidFill>
                <a:latin typeface="Verdana"/>
                <a:cs typeface="Verdana"/>
              </a:rPr>
              <a:t>—</a:t>
            </a:r>
            <a:r>
              <a:rPr sz="1600" i="1" spc="-75" dirty="0">
                <a:solidFill>
                  <a:srgbClr val="F5A623"/>
                </a:solidFill>
                <a:latin typeface="Verdana"/>
                <a:cs typeface="Verdana"/>
              </a:rPr>
              <a:t> </a:t>
            </a:r>
            <a:r>
              <a:rPr sz="1600" i="1" spc="-70" dirty="0">
                <a:solidFill>
                  <a:srgbClr val="F5A623"/>
                </a:solidFill>
                <a:latin typeface="Verdana"/>
                <a:cs typeface="Verdana"/>
              </a:rPr>
              <a:t>Key</a:t>
            </a:r>
            <a:r>
              <a:rPr sz="1600" i="1" spc="-65" dirty="0">
                <a:solidFill>
                  <a:srgbClr val="F5A623"/>
                </a:solidFill>
                <a:latin typeface="Verdana"/>
                <a:cs typeface="Verdana"/>
              </a:rPr>
              <a:t> </a:t>
            </a:r>
            <a:r>
              <a:rPr sz="1600" i="1" dirty="0">
                <a:solidFill>
                  <a:srgbClr val="F5A623"/>
                </a:solidFill>
                <a:latin typeface="Verdana"/>
                <a:cs typeface="Verdana"/>
              </a:rPr>
              <a:t>Data</a:t>
            </a:r>
            <a:r>
              <a:rPr sz="1600" i="1" spc="-65" dirty="0">
                <a:solidFill>
                  <a:srgbClr val="F5A623"/>
                </a:solidFill>
                <a:latin typeface="Verdana"/>
                <a:cs typeface="Verdana"/>
              </a:rPr>
              <a:t> </a:t>
            </a:r>
            <a:r>
              <a:rPr sz="1600" i="1" spc="-10" dirty="0">
                <a:solidFill>
                  <a:srgbClr val="F5A623"/>
                </a:solidFill>
                <a:latin typeface="Verdana"/>
                <a:cs typeface="Verdana"/>
              </a:rPr>
              <a:t>2020–2024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1600000"/>
            <a:ext cx="228600" cy="8687435"/>
          </a:xfrm>
          <a:custGeom>
            <a:avLst/>
            <a:gdLst/>
            <a:ahLst/>
            <a:cxnLst/>
            <a:rect l="l" t="t" r="r" b="b"/>
            <a:pathLst>
              <a:path w="228600" h="8687435">
                <a:moveTo>
                  <a:pt x="228600" y="0"/>
                </a:moveTo>
                <a:lnTo>
                  <a:pt x="0" y="0"/>
                </a:lnTo>
                <a:lnTo>
                  <a:pt x="0" y="8686999"/>
                </a:lnTo>
                <a:lnTo>
                  <a:pt x="228600" y="8686999"/>
                </a:lnTo>
                <a:lnTo>
                  <a:pt x="228600" y="0"/>
                </a:lnTo>
                <a:close/>
              </a:path>
            </a:pathLst>
          </a:custGeom>
          <a:solidFill>
            <a:srgbClr val="F5A6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35924" y="1883156"/>
            <a:ext cx="101752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5A5A5A"/>
                </a:solidFill>
                <a:latin typeface="Verdana"/>
                <a:cs typeface="Verdana"/>
              </a:rPr>
              <a:t>Small-village and</a:t>
            </a:r>
            <a:r>
              <a:rPr sz="1200" i="1" spc="-5" dirty="0">
                <a:solidFill>
                  <a:srgbClr val="5A5A5A"/>
                </a:solidFill>
                <a:latin typeface="Verdana"/>
                <a:cs typeface="Verdana"/>
              </a:rPr>
              <a:t> </a:t>
            </a:r>
            <a:r>
              <a:rPr sz="1200" i="1" spc="-10" dirty="0">
                <a:solidFill>
                  <a:srgbClr val="5A5A5A"/>
                </a:solidFill>
                <a:latin typeface="Verdana"/>
                <a:cs typeface="Verdana"/>
              </a:rPr>
              <a:t>rural</a:t>
            </a:r>
            <a:r>
              <a:rPr sz="1200" i="1" dirty="0">
                <a:solidFill>
                  <a:srgbClr val="5A5A5A"/>
                </a:solidFill>
                <a:latin typeface="Verdana"/>
                <a:cs typeface="Verdana"/>
              </a:rPr>
              <a:t> </a:t>
            </a:r>
            <a:r>
              <a:rPr sz="1200" i="1" spc="-10" dirty="0">
                <a:solidFill>
                  <a:srgbClr val="5A5A5A"/>
                </a:solidFill>
                <a:latin typeface="Verdana"/>
                <a:cs typeface="Verdana"/>
              </a:rPr>
              <a:t>tourism</a:t>
            </a:r>
            <a:r>
              <a:rPr sz="1200" i="1" dirty="0">
                <a:solidFill>
                  <a:srgbClr val="5A5A5A"/>
                </a:solidFill>
                <a:latin typeface="Verdana"/>
                <a:cs typeface="Verdana"/>
              </a:rPr>
              <a:t> is</a:t>
            </a:r>
            <a:r>
              <a:rPr sz="1200" i="1" spc="-10" dirty="0">
                <a:solidFill>
                  <a:srgbClr val="5A5A5A"/>
                </a:solidFill>
                <a:latin typeface="Verdana"/>
                <a:cs typeface="Verdana"/>
              </a:rPr>
              <a:t> </a:t>
            </a:r>
            <a:r>
              <a:rPr sz="1200" i="1" dirty="0">
                <a:solidFill>
                  <a:srgbClr val="5A5A5A"/>
                </a:solidFill>
                <a:latin typeface="Verdana"/>
                <a:cs typeface="Verdana"/>
              </a:rPr>
              <a:t>not</a:t>
            </a:r>
            <a:r>
              <a:rPr sz="1200" i="1" spc="-5" dirty="0">
                <a:solidFill>
                  <a:srgbClr val="5A5A5A"/>
                </a:solidFill>
                <a:latin typeface="Verdana"/>
                <a:cs typeface="Verdana"/>
              </a:rPr>
              <a:t> </a:t>
            </a:r>
            <a:r>
              <a:rPr sz="1200" i="1" spc="75" dirty="0">
                <a:solidFill>
                  <a:srgbClr val="5A5A5A"/>
                </a:solidFill>
                <a:latin typeface="Verdana"/>
                <a:cs typeface="Verdana"/>
              </a:rPr>
              <a:t>a</a:t>
            </a:r>
            <a:r>
              <a:rPr sz="1200" i="1" spc="-5" dirty="0">
                <a:solidFill>
                  <a:srgbClr val="5A5A5A"/>
                </a:solidFill>
                <a:latin typeface="Verdana"/>
                <a:cs typeface="Verdana"/>
              </a:rPr>
              <a:t> </a:t>
            </a:r>
            <a:r>
              <a:rPr sz="1200" i="1" dirty="0">
                <a:solidFill>
                  <a:srgbClr val="5A5A5A"/>
                </a:solidFill>
                <a:latin typeface="Verdana"/>
                <a:cs typeface="Verdana"/>
              </a:rPr>
              <a:t>marginal</a:t>
            </a:r>
            <a:r>
              <a:rPr sz="1200" i="1" spc="5" dirty="0">
                <a:solidFill>
                  <a:srgbClr val="5A5A5A"/>
                </a:solidFill>
                <a:latin typeface="Verdana"/>
                <a:cs typeface="Verdana"/>
              </a:rPr>
              <a:t> </a:t>
            </a:r>
            <a:r>
              <a:rPr sz="1200" i="1" dirty="0">
                <a:solidFill>
                  <a:srgbClr val="5A5A5A"/>
                </a:solidFill>
                <a:latin typeface="Verdana"/>
                <a:cs typeface="Verdana"/>
              </a:rPr>
              <a:t>niche</a:t>
            </a:r>
            <a:r>
              <a:rPr sz="1200" i="1" spc="-25" dirty="0">
                <a:solidFill>
                  <a:srgbClr val="5A5A5A"/>
                </a:solidFill>
                <a:latin typeface="Verdana"/>
                <a:cs typeface="Verdana"/>
              </a:rPr>
              <a:t> </a:t>
            </a:r>
            <a:r>
              <a:rPr sz="1200" i="1" spc="-150" dirty="0">
                <a:solidFill>
                  <a:srgbClr val="5A5A5A"/>
                </a:solidFill>
                <a:latin typeface="Verdana"/>
                <a:cs typeface="Verdana"/>
              </a:rPr>
              <a:t>—</a:t>
            </a:r>
            <a:r>
              <a:rPr sz="1200" i="1" dirty="0">
                <a:solidFill>
                  <a:srgbClr val="5A5A5A"/>
                </a:solidFill>
                <a:latin typeface="Verdana"/>
                <a:cs typeface="Verdana"/>
              </a:rPr>
              <a:t> </a:t>
            </a:r>
            <a:r>
              <a:rPr sz="1200" i="1" spc="-30" dirty="0">
                <a:solidFill>
                  <a:srgbClr val="5A5A5A"/>
                </a:solidFill>
                <a:latin typeface="Verdana"/>
                <a:cs typeface="Verdana"/>
              </a:rPr>
              <a:t>it</a:t>
            </a:r>
            <a:r>
              <a:rPr sz="1200" i="1" spc="-5" dirty="0">
                <a:solidFill>
                  <a:srgbClr val="5A5A5A"/>
                </a:solidFill>
                <a:latin typeface="Verdana"/>
                <a:cs typeface="Verdana"/>
              </a:rPr>
              <a:t> </a:t>
            </a:r>
            <a:r>
              <a:rPr sz="1200" i="1" dirty="0">
                <a:solidFill>
                  <a:srgbClr val="5A5A5A"/>
                </a:solidFill>
                <a:latin typeface="Verdana"/>
                <a:cs typeface="Verdana"/>
              </a:rPr>
              <a:t>is</a:t>
            </a:r>
            <a:r>
              <a:rPr sz="1200" i="1" spc="-10" dirty="0">
                <a:solidFill>
                  <a:srgbClr val="5A5A5A"/>
                </a:solidFill>
                <a:latin typeface="Verdana"/>
                <a:cs typeface="Verdana"/>
              </a:rPr>
              <a:t> </a:t>
            </a:r>
            <a:r>
              <a:rPr sz="1200" i="1" dirty="0">
                <a:solidFill>
                  <a:srgbClr val="5A5A5A"/>
                </a:solidFill>
                <a:latin typeface="Verdana"/>
                <a:cs typeface="Verdana"/>
              </a:rPr>
              <a:t>an</a:t>
            </a:r>
            <a:r>
              <a:rPr sz="1200" i="1" spc="-15" dirty="0">
                <a:solidFill>
                  <a:srgbClr val="5A5A5A"/>
                </a:solidFill>
                <a:latin typeface="Verdana"/>
                <a:cs typeface="Verdana"/>
              </a:rPr>
              <a:t> </a:t>
            </a:r>
            <a:r>
              <a:rPr sz="1200" i="1" dirty="0">
                <a:solidFill>
                  <a:srgbClr val="5A5A5A"/>
                </a:solidFill>
                <a:latin typeface="Verdana"/>
                <a:cs typeface="Verdana"/>
              </a:rPr>
              <a:t>accelerating</a:t>
            </a:r>
            <a:r>
              <a:rPr sz="1200" i="1" spc="-5" dirty="0">
                <a:solidFill>
                  <a:srgbClr val="5A5A5A"/>
                </a:solidFill>
                <a:latin typeface="Verdana"/>
                <a:cs typeface="Verdana"/>
              </a:rPr>
              <a:t> </a:t>
            </a:r>
            <a:r>
              <a:rPr sz="1200" i="1" spc="-10" dirty="0">
                <a:solidFill>
                  <a:srgbClr val="5A5A5A"/>
                </a:solidFill>
                <a:latin typeface="Verdana"/>
                <a:cs typeface="Verdana"/>
              </a:rPr>
              <a:t>structural</a:t>
            </a:r>
            <a:r>
              <a:rPr sz="1200" i="1" dirty="0">
                <a:solidFill>
                  <a:srgbClr val="5A5A5A"/>
                </a:solidFill>
                <a:latin typeface="Verdana"/>
                <a:cs typeface="Verdana"/>
              </a:rPr>
              <a:t> </a:t>
            </a:r>
            <a:r>
              <a:rPr sz="1200" i="1" spc="-25" dirty="0">
                <a:solidFill>
                  <a:srgbClr val="5A5A5A"/>
                </a:solidFill>
                <a:latin typeface="Verdana"/>
                <a:cs typeface="Verdana"/>
              </a:rPr>
              <a:t>shift</a:t>
            </a:r>
            <a:r>
              <a:rPr sz="1200" i="1" spc="-5" dirty="0">
                <a:solidFill>
                  <a:srgbClr val="5A5A5A"/>
                </a:solidFill>
                <a:latin typeface="Verdana"/>
                <a:cs typeface="Verdana"/>
              </a:rPr>
              <a:t> </a:t>
            </a:r>
            <a:r>
              <a:rPr sz="1200" i="1" dirty="0">
                <a:solidFill>
                  <a:srgbClr val="5A5A5A"/>
                </a:solidFill>
                <a:latin typeface="Verdana"/>
                <a:cs typeface="Verdana"/>
              </a:rPr>
              <a:t>across</a:t>
            </a:r>
            <a:r>
              <a:rPr sz="1200" i="1" spc="-5" dirty="0">
                <a:solidFill>
                  <a:srgbClr val="5A5A5A"/>
                </a:solidFill>
                <a:latin typeface="Verdana"/>
                <a:cs typeface="Verdana"/>
              </a:rPr>
              <a:t> </a:t>
            </a:r>
            <a:r>
              <a:rPr sz="1200" i="1" dirty="0">
                <a:solidFill>
                  <a:srgbClr val="5A5A5A"/>
                </a:solidFill>
                <a:latin typeface="Verdana"/>
                <a:cs typeface="Verdana"/>
              </a:rPr>
              <a:t>the Mediterranean</a:t>
            </a:r>
            <a:r>
              <a:rPr sz="1200" i="1" spc="-15" dirty="0">
                <a:solidFill>
                  <a:srgbClr val="5A5A5A"/>
                </a:solidFill>
                <a:latin typeface="Verdana"/>
                <a:cs typeface="Verdana"/>
              </a:rPr>
              <a:t> </a:t>
            </a:r>
            <a:r>
              <a:rPr sz="1200" i="1" dirty="0">
                <a:solidFill>
                  <a:srgbClr val="5A5A5A"/>
                </a:solidFill>
                <a:latin typeface="Verdana"/>
                <a:cs typeface="Verdana"/>
              </a:rPr>
              <a:t>and</a:t>
            </a:r>
            <a:r>
              <a:rPr sz="1200" i="1" spc="-5" dirty="0">
                <a:solidFill>
                  <a:srgbClr val="5A5A5A"/>
                </a:solidFill>
                <a:latin typeface="Verdana"/>
                <a:cs typeface="Verdana"/>
              </a:rPr>
              <a:t> </a:t>
            </a:r>
            <a:r>
              <a:rPr sz="1200" i="1" spc="-10" dirty="0">
                <a:solidFill>
                  <a:srgbClr val="5A5A5A"/>
                </a:solidFill>
                <a:latin typeface="Verdana"/>
                <a:cs typeface="Verdana"/>
              </a:rPr>
              <a:t>globally.</a:t>
            </a:r>
            <a:endParaRPr sz="1200">
              <a:latin typeface="Verdana"/>
              <a:cs typeface="Verdana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457200" y="2400000"/>
          <a:ext cx="17374870" cy="62553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38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02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33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9745"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sz="1200" b="1" spc="5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INDICATOR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144780" marB="0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marL="629920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sz="1200" b="1" spc="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FINDING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144780" marB="0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marL="200660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sz="1200" b="1" spc="5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SOURCE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144780" marB="0">
                    <a:solidFill>
                      <a:srgbClr val="1B3A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9455"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1315"/>
                        </a:spcBef>
                      </a:pPr>
                      <a:r>
                        <a:rPr sz="2200" b="1" spc="60" dirty="0">
                          <a:solidFill>
                            <a:srgbClr val="F5A623"/>
                          </a:solidFill>
                          <a:latin typeface="Trebuchet MS"/>
                          <a:cs typeface="Trebuchet MS"/>
                        </a:rPr>
                        <a:t>+7.4%</a:t>
                      </a:r>
                      <a:endParaRPr sz="2200">
                        <a:latin typeface="Trebuchet MS"/>
                        <a:cs typeface="Trebuchet MS"/>
                      </a:endParaRPr>
                    </a:p>
                  </a:txBody>
                  <a:tcPr marL="0" marR="0" marT="167005" marB="0">
                    <a:solidFill>
                      <a:srgbClr val="E8F1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2992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Annual</a:t>
                      </a:r>
                      <a:r>
                        <a:rPr sz="1200" spc="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growth</a:t>
                      </a:r>
                      <a:r>
                        <a:rPr sz="1200" spc="-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rate</a:t>
                      </a:r>
                      <a:r>
                        <a:rPr sz="1200" spc="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6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(CAGR)</a:t>
                      </a:r>
                      <a:r>
                        <a:rPr sz="1200" spc="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of</a:t>
                      </a:r>
                      <a:r>
                        <a:rPr sz="1200" spc="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rural</a:t>
                      </a:r>
                      <a:r>
                        <a:rPr sz="1200" spc="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tourism globally </a:t>
                      </a:r>
                      <a:r>
                        <a:rPr sz="1200" spc="-3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2020–2024,</a:t>
                      </a:r>
                      <a:r>
                        <a:rPr sz="1200" spc="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vs</a:t>
                      </a:r>
                      <a:r>
                        <a:rPr sz="1200" spc="-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114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5.1%</a:t>
                      </a:r>
                      <a:r>
                        <a:rPr sz="1200" spc="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2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for</a:t>
                      </a:r>
                      <a:r>
                        <a:rPr sz="1200" spc="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overall</a:t>
                      </a:r>
                      <a:r>
                        <a:rPr sz="1200" spc="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tourism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9375" marB="0">
                    <a:solidFill>
                      <a:srgbClr val="E8F1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00660">
                        <a:lnSpc>
                          <a:spcPct val="100000"/>
                        </a:lnSpc>
                      </a:pPr>
                      <a:r>
                        <a:rPr sz="1000" i="1" spc="-2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Business</a:t>
                      </a:r>
                      <a:r>
                        <a:rPr sz="1000" i="1" spc="-25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Research</a:t>
                      </a:r>
                      <a:r>
                        <a:rPr sz="1000" i="1" spc="-3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2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Co.</a:t>
                      </a:r>
                      <a:r>
                        <a:rPr sz="1000" i="1" spc="-25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2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2024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124460" marB="0">
                    <a:solidFill>
                      <a:srgbClr val="E8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9455"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sz="2200" b="1" spc="80" dirty="0">
                          <a:solidFill>
                            <a:srgbClr val="F5A623"/>
                          </a:solidFill>
                          <a:latin typeface="Trebuchet MS"/>
                          <a:cs typeface="Trebuchet MS"/>
                        </a:rPr>
                        <a:t>+63.8%</a:t>
                      </a:r>
                      <a:endParaRPr sz="2200">
                        <a:latin typeface="Trebuchet MS"/>
                        <a:cs typeface="Trebuchet MS"/>
                      </a:endParaRPr>
                    </a:p>
                  </a:txBody>
                  <a:tcPr marL="0" marR="0" marT="16637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299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Growth</a:t>
                      </a:r>
                      <a:r>
                        <a:rPr sz="1200" spc="-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in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6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attendance</a:t>
                      </a:r>
                      <a:r>
                        <a:rPr sz="1200" spc="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6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at</a:t>
                      </a:r>
                      <a:r>
                        <a:rPr sz="1200" spc="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village</a:t>
                      </a:r>
                      <a:r>
                        <a:rPr sz="1200" spc="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festivals</a:t>
                      </a:r>
                      <a:r>
                        <a:rPr sz="1200" spc="-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7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and</a:t>
                      </a:r>
                      <a:r>
                        <a:rPr sz="1200" spc="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local</a:t>
                      </a:r>
                      <a:r>
                        <a:rPr sz="1200" spc="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fairs </a:t>
                      </a:r>
                      <a:r>
                        <a:rPr sz="1200" spc="-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in</a:t>
                      </a:r>
                      <a:r>
                        <a:rPr sz="1200" spc="-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Italy</a:t>
                      </a:r>
                      <a:r>
                        <a:rPr sz="1200" spc="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in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5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2024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vs</a:t>
                      </a:r>
                      <a:r>
                        <a:rPr sz="1200" spc="-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7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2023</a:t>
                      </a:r>
                      <a:r>
                        <a:rPr sz="1200" spc="-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15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—</a:t>
                      </a:r>
                      <a:r>
                        <a:rPr sz="1200" spc="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driven</a:t>
                      </a:r>
                      <a:r>
                        <a:rPr sz="1200" spc="-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5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by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young</a:t>
                      </a:r>
                      <a:r>
                        <a:rPr sz="1200" spc="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people</a:t>
                      </a:r>
                      <a:r>
                        <a:rPr sz="1200" spc="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(31%)</a:t>
                      </a:r>
                      <a:r>
                        <a:rPr sz="1200" spc="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6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and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families </a:t>
                      </a:r>
                      <a:r>
                        <a:rPr sz="1200" spc="6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(45%)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</a:txBody>
                  <a:tcPr marL="0" marR="0" marT="8128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00660">
                        <a:lnSpc>
                          <a:spcPct val="100000"/>
                        </a:lnSpc>
                      </a:pPr>
                      <a:r>
                        <a:rPr sz="1000" i="1" spc="-95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ISTAT</a:t>
                      </a:r>
                      <a:r>
                        <a:rPr sz="1000" i="1" spc="-15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/ Banca</a:t>
                      </a:r>
                      <a:r>
                        <a:rPr sz="1000" i="1" spc="-5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2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d’Italia</a:t>
                      </a:r>
                      <a:r>
                        <a:rPr sz="1000" i="1" spc="-5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2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2025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123825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9455"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1305"/>
                        </a:spcBef>
                      </a:pPr>
                      <a:r>
                        <a:rPr sz="2200" b="1" spc="-25" dirty="0">
                          <a:solidFill>
                            <a:srgbClr val="F5A623"/>
                          </a:solidFill>
                          <a:latin typeface="Trebuchet MS"/>
                          <a:cs typeface="Trebuchet MS"/>
                        </a:rPr>
                        <a:t>51%</a:t>
                      </a:r>
                      <a:endParaRPr sz="2200">
                        <a:latin typeface="Trebuchet MS"/>
                        <a:cs typeface="Trebuchet MS"/>
                      </a:endParaRPr>
                    </a:p>
                  </a:txBody>
                  <a:tcPr marL="0" marR="0" marT="165735" marB="0">
                    <a:solidFill>
                      <a:srgbClr val="E8F1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29920" marR="858519">
                        <a:lnSpc>
                          <a:spcPts val="1390"/>
                        </a:lnSpc>
                      </a:pPr>
                      <a:r>
                        <a:rPr sz="1200" spc="-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Leisure</a:t>
                      </a:r>
                      <a:r>
                        <a:rPr sz="1200" spc="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travellers</a:t>
                      </a:r>
                      <a:r>
                        <a:rPr sz="1200" spc="-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who</a:t>
                      </a:r>
                      <a:r>
                        <a:rPr sz="1200" spc="-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6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say</a:t>
                      </a:r>
                      <a:r>
                        <a:rPr sz="1200" spc="-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experiencing </a:t>
                      </a:r>
                      <a:r>
                        <a:rPr sz="1200" spc="14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a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destination</a:t>
                      </a:r>
                      <a:r>
                        <a:rPr sz="1200" spc="-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‘as</a:t>
                      </a:r>
                      <a:r>
                        <a:rPr sz="1200" spc="-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14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a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local’ </a:t>
                      </a:r>
                      <a:r>
                        <a:rPr sz="1200" spc="-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is</a:t>
                      </a:r>
                      <a:r>
                        <a:rPr sz="1200" spc="-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14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a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high</a:t>
                      </a:r>
                      <a:r>
                        <a:rPr sz="1200" spc="-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2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priority;</a:t>
                      </a:r>
                      <a:r>
                        <a:rPr sz="1200" spc="-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45% </a:t>
                      </a:r>
                      <a:r>
                        <a:rPr sz="1200" spc="4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concerned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they</a:t>
                      </a:r>
                      <a:r>
                        <a:rPr sz="1200" spc="-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6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are</a:t>
                      </a:r>
                      <a:r>
                        <a:rPr sz="1200" spc="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not having </a:t>
                      </a:r>
                      <a:r>
                        <a:rPr sz="1200" spc="8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an</a:t>
                      </a:r>
                      <a:r>
                        <a:rPr sz="1200" spc="-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authentic experience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</a:txBody>
                  <a:tcPr marL="0" marR="0" marT="635" marB="0">
                    <a:solidFill>
                      <a:srgbClr val="E8F1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00660">
                        <a:lnSpc>
                          <a:spcPct val="100000"/>
                        </a:lnSpc>
                      </a:pPr>
                      <a:r>
                        <a:rPr sz="1000" i="1" spc="-1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GetYourGuide</a:t>
                      </a:r>
                      <a:r>
                        <a:rPr sz="1000" i="1" spc="-5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2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2023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123189" marB="0">
                    <a:solidFill>
                      <a:srgbClr val="E8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9455"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r>
                        <a:rPr sz="2200" b="1" spc="165" dirty="0">
                          <a:solidFill>
                            <a:srgbClr val="F5A623"/>
                          </a:solidFill>
                          <a:latin typeface="Trebuchet MS"/>
                          <a:cs typeface="Trebuchet MS"/>
                        </a:rPr>
                        <a:t>83%</a:t>
                      </a:r>
                      <a:endParaRPr sz="2200">
                        <a:latin typeface="Trebuchet MS"/>
                        <a:cs typeface="Trebuchet MS"/>
                      </a:endParaRPr>
                    </a:p>
                  </a:txBody>
                  <a:tcPr marL="0" marR="0" marT="168275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2992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Travellers</a:t>
                      </a:r>
                      <a:r>
                        <a:rPr sz="1200" spc="3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who</a:t>
                      </a:r>
                      <a:r>
                        <a:rPr sz="1200" spc="4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consider</a:t>
                      </a:r>
                      <a:r>
                        <a:rPr sz="1200" spc="4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sustainable</a:t>
                      </a:r>
                      <a:r>
                        <a:rPr sz="1200" spc="5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travel</a:t>
                      </a:r>
                      <a:r>
                        <a:rPr sz="1200" spc="4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important</a:t>
                      </a:r>
                      <a:r>
                        <a:rPr sz="1200" spc="4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(2024),</a:t>
                      </a:r>
                      <a:r>
                        <a:rPr sz="1200" spc="4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up</a:t>
                      </a:r>
                      <a:r>
                        <a:rPr sz="1200" spc="4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from</a:t>
                      </a:r>
                      <a:r>
                        <a:rPr sz="1200" spc="4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1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61%</a:t>
                      </a:r>
                      <a:r>
                        <a:rPr sz="1200" spc="4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in</a:t>
                      </a:r>
                      <a:r>
                        <a:rPr sz="1200" spc="4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2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2021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</a:txBody>
                  <a:tcPr marL="0" marR="0" marT="8001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00660">
                        <a:lnSpc>
                          <a:spcPct val="100000"/>
                        </a:lnSpc>
                      </a:pPr>
                      <a:r>
                        <a:rPr sz="1000" i="1" spc="-1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Booking.com</a:t>
                      </a:r>
                      <a:r>
                        <a:rPr sz="1000" i="1" spc="-7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2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2024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12573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9455"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1320"/>
                        </a:spcBef>
                      </a:pPr>
                      <a:r>
                        <a:rPr sz="2200" b="1" spc="165" dirty="0">
                          <a:solidFill>
                            <a:srgbClr val="F5A623"/>
                          </a:solidFill>
                          <a:latin typeface="Trebuchet MS"/>
                          <a:cs typeface="Trebuchet MS"/>
                        </a:rPr>
                        <a:t>89%</a:t>
                      </a:r>
                      <a:endParaRPr sz="2200">
                        <a:latin typeface="Trebuchet MS"/>
                        <a:cs typeface="Trebuchet MS"/>
                      </a:endParaRPr>
                    </a:p>
                  </a:txBody>
                  <a:tcPr marL="0" marR="0" marT="167640" marB="0">
                    <a:solidFill>
                      <a:srgbClr val="E8F1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29920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Tourism</a:t>
                      </a:r>
                      <a:r>
                        <a:rPr sz="1200" spc="2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service</a:t>
                      </a:r>
                      <a:r>
                        <a:rPr sz="1200" spc="3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providers</a:t>
                      </a:r>
                      <a:r>
                        <a:rPr sz="1200" spc="2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reporting</a:t>
                      </a:r>
                      <a:r>
                        <a:rPr sz="1200" spc="3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higher</a:t>
                      </a:r>
                      <a:r>
                        <a:rPr sz="1200" spc="2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7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demand</a:t>
                      </a:r>
                      <a:r>
                        <a:rPr sz="1200" spc="2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2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for</a:t>
                      </a:r>
                      <a:r>
                        <a:rPr sz="1200" spc="2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experiential</a:t>
                      </a:r>
                      <a:r>
                        <a:rPr sz="1200" spc="3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6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and</a:t>
                      </a:r>
                      <a:r>
                        <a:rPr sz="1200" spc="2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authentic</a:t>
                      </a:r>
                      <a:r>
                        <a:rPr sz="1200" spc="2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travel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9375" marB="0">
                    <a:solidFill>
                      <a:srgbClr val="E8F1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00660">
                        <a:lnSpc>
                          <a:spcPct val="100000"/>
                        </a:lnSpc>
                      </a:pPr>
                      <a:r>
                        <a:rPr sz="1000" i="1" spc="-2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Flyware 2024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125095" marB="0">
                    <a:solidFill>
                      <a:srgbClr val="E8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9455"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1315"/>
                        </a:spcBef>
                      </a:pPr>
                      <a:r>
                        <a:rPr sz="2200" b="1" spc="-10" dirty="0">
                          <a:solidFill>
                            <a:srgbClr val="F5A623"/>
                          </a:solidFill>
                          <a:latin typeface="Trebuchet MS"/>
                          <a:cs typeface="Trebuchet MS"/>
                        </a:rPr>
                        <a:t>$108B</a:t>
                      </a:r>
                      <a:endParaRPr sz="2200">
                        <a:latin typeface="Trebuchet MS"/>
                        <a:cs typeface="Trebuchet MS"/>
                      </a:endParaRPr>
                    </a:p>
                  </a:txBody>
                  <a:tcPr marL="0" marR="0" marT="167005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2992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Global</a:t>
                      </a:r>
                      <a:r>
                        <a:rPr sz="1200" spc="-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rural</a:t>
                      </a:r>
                      <a:r>
                        <a:rPr sz="1200" spc="-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tourism</a:t>
                      </a:r>
                      <a:r>
                        <a:rPr sz="1200" spc="-1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market</a:t>
                      </a:r>
                      <a:r>
                        <a:rPr sz="1200" spc="-1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2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size</a:t>
                      </a:r>
                      <a:r>
                        <a:rPr sz="1200" spc="-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in</a:t>
                      </a:r>
                      <a:r>
                        <a:rPr sz="1200" spc="-2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5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2024</a:t>
                      </a:r>
                      <a:r>
                        <a:rPr sz="1200" spc="-2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7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(up</a:t>
                      </a:r>
                      <a:r>
                        <a:rPr sz="1200" spc="-1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from</a:t>
                      </a:r>
                      <a:r>
                        <a:rPr sz="1200" spc="-1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13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$71B</a:t>
                      </a:r>
                      <a:r>
                        <a:rPr sz="1200" spc="-1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in</a:t>
                      </a:r>
                      <a:r>
                        <a:rPr sz="1200" spc="-2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2020);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forecast</a:t>
                      </a:r>
                      <a:r>
                        <a:rPr sz="1200" spc="-1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to</a:t>
                      </a:r>
                      <a:r>
                        <a:rPr sz="1200" spc="-2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6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reach</a:t>
                      </a:r>
                      <a:r>
                        <a:rPr sz="1200" spc="-2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16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$115B</a:t>
                      </a:r>
                      <a:r>
                        <a:rPr sz="1200" spc="-1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in</a:t>
                      </a:r>
                      <a:r>
                        <a:rPr sz="1200" spc="-2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5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2025</a:t>
                      </a:r>
                      <a:r>
                        <a:rPr sz="1200" spc="-2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6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at</a:t>
                      </a:r>
                      <a:r>
                        <a:rPr sz="1200" spc="-1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7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7.7%</a:t>
                      </a:r>
                      <a:r>
                        <a:rPr sz="1200" spc="-1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2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CAGR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00660">
                        <a:lnSpc>
                          <a:spcPct val="100000"/>
                        </a:lnSpc>
                      </a:pPr>
                      <a:r>
                        <a:rPr sz="1000" i="1" spc="-3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Future</a:t>
                      </a:r>
                      <a:r>
                        <a:rPr sz="1000" i="1" spc="-45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1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Market</a:t>
                      </a:r>
                      <a:r>
                        <a:rPr sz="1000" i="1" spc="-5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3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Insights</a:t>
                      </a:r>
                      <a:r>
                        <a:rPr sz="1000" i="1" spc="-45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2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2025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12446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9455"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sz="2200" b="1" spc="-20" dirty="0">
                          <a:solidFill>
                            <a:srgbClr val="F5A623"/>
                          </a:solidFill>
                          <a:latin typeface="Trebuchet MS"/>
                          <a:cs typeface="Trebuchet MS"/>
                        </a:rPr>
                        <a:t>115%</a:t>
                      </a:r>
                      <a:endParaRPr sz="2200">
                        <a:latin typeface="Trebuchet MS"/>
                        <a:cs typeface="Trebuchet MS"/>
                      </a:endParaRPr>
                    </a:p>
                  </a:txBody>
                  <a:tcPr marL="0" marR="0" marT="166370" marB="0">
                    <a:solidFill>
                      <a:srgbClr val="E8F1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2992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Rural/village</a:t>
                      </a:r>
                      <a:r>
                        <a:rPr sz="1200" spc="9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tourism</a:t>
                      </a:r>
                      <a:r>
                        <a:rPr sz="1200" spc="8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arrivals</a:t>
                      </a:r>
                      <a:r>
                        <a:rPr sz="1200" spc="7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vs</a:t>
                      </a:r>
                      <a:r>
                        <a:rPr sz="1200" spc="7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13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2019</a:t>
                      </a:r>
                      <a:r>
                        <a:rPr sz="1200" spc="8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pre-</a:t>
                      </a:r>
                      <a:r>
                        <a:rPr sz="1200" spc="6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pandemic</a:t>
                      </a:r>
                      <a:r>
                        <a:rPr sz="1200" spc="7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baseline</a:t>
                      </a:r>
                      <a:r>
                        <a:rPr sz="1200" spc="9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15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—</a:t>
                      </a:r>
                      <a:r>
                        <a:rPr sz="1200" spc="8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outperforming</a:t>
                      </a:r>
                      <a:r>
                        <a:rPr sz="1200" spc="8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Mediterranean</a:t>
                      </a:r>
                      <a:r>
                        <a:rPr sz="1200" spc="7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overall</a:t>
                      </a:r>
                      <a:r>
                        <a:rPr sz="1200" spc="9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(108%)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</a:txBody>
                  <a:tcPr marL="0" marR="0" marT="81280" marB="0">
                    <a:solidFill>
                      <a:srgbClr val="E8F1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00660">
                        <a:lnSpc>
                          <a:spcPct val="100000"/>
                        </a:lnSpc>
                      </a:pPr>
                      <a:r>
                        <a:rPr sz="1000" i="1" spc="-65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UN</a:t>
                      </a:r>
                      <a:r>
                        <a:rPr sz="1000" i="1" spc="-3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2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Tourism</a:t>
                      </a:r>
                      <a:r>
                        <a:rPr sz="1000" i="1" spc="-35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1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Barometer</a:t>
                      </a:r>
                      <a:r>
                        <a:rPr sz="1000" i="1" spc="-25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2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2024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123825" marB="0">
                    <a:solidFill>
                      <a:srgbClr val="E8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19455"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1305"/>
                        </a:spcBef>
                      </a:pPr>
                      <a:r>
                        <a:rPr sz="2200" b="1" spc="-20" dirty="0">
                          <a:solidFill>
                            <a:srgbClr val="F5A623"/>
                          </a:solidFill>
                          <a:latin typeface="Trebuchet MS"/>
                          <a:cs typeface="Trebuchet MS"/>
                        </a:rPr>
                        <a:t>135%</a:t>
                      </a:r>
                      <a:endParaRPr sz="2200">
                        <a:latin typeface="Trebuchet MS"/>
                        <a:cs typeface="Trebuchet MS"/>
                      </a:endParaRPr>
                    </a:p>
                  </a:txBody>
                  <a:tcPr marL="0" marR="0" marT="165735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2992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Morocco’s</a:t>
                      </a:r>
                      <a:r>
                        <a:rPr sz="1200" spc="3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international</a:t>
                      </a:r>
                      <a:r>
                        <a:rPr sz="1200" spc="4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arrivals</a:t>
                      </a:r>
                      <a:r>
                        <a:rPr sz="1200" spc="3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vs</a:t>
                      </a:r>
                      <a:r>
                        <a:rPr sz="1200" spc="4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13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2019</a:t>
                      </a:r>
                      <a:r>
                        <a:rPr sz="1200" spc="4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15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—</a:t>
                      </a:r>
                      <a:r>
                        <a:rPr sz="1200" spc="4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7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#1</a:t>
                      </a:r>
                      <a:r>
                        <a:rPr sz="1200" spc="4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2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in</a:t>
                      </a:r>
                      <a:r>
                        <a:rPr sz="1200" spc="4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Africa;</a:t>
                      </a:r>
                      <a:r>
                        <a:rPr sz="1200" spc="3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heritage/village</a:t>
                      </a:r>
                      <a:r>
                        <a:rPr sz="1200" spc="5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share</a:t>
                      </a:r>
                      <a:r>
                        <a:rPr sz="1200" spc="5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rose</a:t>
                      </a:r>
                      <a:r>
                        <a:rPr sz="1200" spc="5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from</a:t>
                      </a:r>
                      <a:r>
                        <a:rPr sz="1200" spc="4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1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18%</a:t>
                      </a:r>
                      <a:r>
                        <a:rPr sz="1200" spc="4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to</a:t>
                      </a:r>
                      <a:r>
                        <a:rPr sz="1200" spc="3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12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31%</a:t>
                      </a:r>
                      <a:r>
                        <a:rPr sz="1200" spc="4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of</a:t>
                      </a:r>
                      <a:r>
                        <a:rPr sz="1200" spc="5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arrivals</a:t>
                      </a:r>
                      <a:r>
                        <a:rPr sz="1200" spc="4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(Chefchaouen,</a:t>
                      </a:r>
                      <a:r>
                        <a:rPr sz="1200" spc="45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1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Atlas,</a:t>
                      </a:r>
                      <a:r>
                        <a:rPr sz="1200" spc="4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50" dirty="0">
                          <a:solidFill>
                            <a:srgbClr val="1B3A5C"/>
                          </a:solidFill>
                          <a:latin typeface="Lucida Sans Unicode"/>
                          <a:cs typeface="Lucida Sans Unicode"/>
                        </a:rPr>
                        <a:t>medinas)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</a:txBody>
                  <a:tcPr marL="0" marR="0" marT="80645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006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i="1" spc="-65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UN</a:t>
                      </a:r>
                      <a:r>
                        <a:rPr sz="1000" i="1" spc="-3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2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Tourism</a:t>
                      </a:r>
                      <a:r>
                        <a:rPr sz="1000" i="1" spc="-35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/</a:t>
                      </a:r>
                      <a:r>
                        <a:rPr sz="1000" i="1" spc="-3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10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WTFI</a:t>
                      </a:r>
                      <a:r>
                        <a:rPr sz="1000" i="1" spc="-25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000" i="1" spc="-20" dirty="0">
                          <a:solidFill>
                            <a:srgbClr val="5A5A5A"/>
                          </a:solidFill>
                          <a:latin typeface="Verdana"/>
                          <a:cs typeface="Verdana"/>
                        </a:rPr>
                        <a:t>2024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12573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457200" y="8800000"/>
            <a:ext cx="17373600" cy="1143000"/>
          </a:xfrm>
          <a:prstGeom prst="rect">
            <a:avLst/>
          </a:prstGeom>
          <a:solidFill>
            <a:srgbClr val="F0F0F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0"/>
              </a:spcBef>
            </a:pPr>
            <a:endParaRPr sz="900">
              <a:latin typeface="Times New Roman"/>
              <a:cs typeface="Times New Roman"/>
            </a:endParaRPr>
          </a:p>
          <a:p>
            <a:pPr marL="182245" marR="328930">
              <a:lnSpc>
                <a:spcPct val="102200"/>
              </a:lnSpc>
            </a:pPr>
            <a:r>
              <a:rPr sz="900" b="1" spc="45" dirty="0">
                <a:solidFill>
                  <a:srgbClr val="1B3A5C"/>
                </a:solidFill>
                <a:latin typeface="Trebuchet MS"/>
                <a:cs typeface="Trebuchet MS"/>
              </a:rPr>
              <a:t>Sources:</a:t>
            </a:r>
            <a:r>
              <a:rPr sz="900" b="1" spc="-60" dirty="0">
                <a:solidFill>
                  <a:srgbClr val="1B3A5C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5A5A5A"/>
                </a:solidFill>
                <a:latin typeface="Lucida Sans Unicode"/>
                <a:cs typeface="Lucida Sans Unicode"/>
              </a:rPr>
              <a:t>UN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spc="-10" dirty="0">
                <a:solidFill>
                  <a:srgbClr val="5A5A5A"/>
                </a:solidFill>
                <a:latin typeface="Lucida Sans Unicode"/>
                <a:cs typeface="Lucida Sans Unicode"/>
              </a:rPr>
              <a:t>Tourism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 World</a:t>
            </a:r>
            <a:r>
              <a:rPr sz="900" spc="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spc="-10" dirty="0">
                <a:solidFill>
                  <a:srgbClr val="5A5A5A"/>
                </a:solidFill>
                <a:latin typeface="Lucida Sans Unicode"/>
                <a:cs typeface="Lucida Sans Unicode"/>
              </a:rPr>
              <a:t>Tourism</a:t>
            </a:r>
            <a:r>
              <a:rPr sz="900" spc="-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Barometer </a:t>
            </a:r>
            <a:r>
              <a:rPr sz="900" spc="-40" dirty="0">
                <a:solidFill>
                  <a:srgbClr val="5A5A5A"/>
                </a:solidFill>
                <a:latin typeface="Lucida Sans Unicode"/>
                <a:cs typeface="Lucida Sans Unicode"/>
              </a:rPr>
              <a:t>2024</a:t>
            </a:r>
            <a:r>
              <a:rPr sz="900" spc="-10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spc="-215" dirty="0">
                <a:solidFill>
                  <a:srgbClr val="5A5A5A"/>
                </a:solidFill>
                <a:latin typeface="Lucida Sans Unicode"/>
                <a:cs typeface="Lucida Sans Unicode"/>
              </a:rPr>
              <a:t>•</a:t>
            </a:r>
            <a:r>
              <a:rPr sz="900" spc="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spc="-10" dirty="0">
                <a:solidFill>
                  <a:srgbClr val="5A5A5A"/>
                </a:solidFill>
                <a:latin typeface="Lucida Sans Unicode"/>
                <a:cs typeface="Lucida Sans Unicode"/>
              </a:rPr>
              <a:t>UNWTO</a:t>
            </a:r>
            <a:r>
              <a:rPr sz="900" spc="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Best</a:t>
            </a:r>
            <a:r>
              <a:rPr sz="900" spc="-10" dirty="0">
                <a:solidFill>
                  <a:srgbClr val="5A5A5A"/>
                </a:solidFill>
                <a:latin typeface="Lucida Sans Unicode"/>
                <a:cs typeface="Lucida Sans Unicode"/>
              </a:rPr>
              <a:t> Tourism</a:t>
            </a:r>
            <a:r>
              <a:rPr sz="900" spc="-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Villages</a:t>
            </a:r>
            <a:r>
              <a:rPr sz="900" spc="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Reports</a:t>
            </a:r>
            <a:r>
              <a:rPr sz="900" spc="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spc="-50" dirty="0">
                <a:solidFill>
                  <a:srgbClr val="5A5A5A"/>
                </a:solidFill>
                <a:latin typeface="Lucida Sans Unicode"/>
                <a:cs typeface="Lucida Sans Unicode"/>
              </a:rPr>
              <a:t>2021–2024</a:t>
            </a:r>
            <a:r>
              <a:rPr sz="900" spc="-10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spc="-215" dirty="0">
                <a:solidFill>
                  <a:srgbClr val="5A5A5A"/>
                </a:solidFill>
                <a:latin typeface="Lucida Sans Unicode"/>
                <a:cs typeface="Lucida Sans Unicode"/>
              </a:rPr>
              <a:t>•</a:t>
            </a:r>
            <a:r>
              <a:rPr sz="900" spc="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ISTAT/Banca</a:t>
            </a:r>
            <a:r>
              <a:rPr sz="900" spc="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d’Italia </a:t>
            </a:r>
            <a:r>
              <a:rPr sz="900" spc="-40" dirty="0">
                <a:solidFill>
                  <a:srgbClr val="5A5A5A"/>
                </a:solidFill>
                <a:latin typeface="Lucida Sans Unicode"/>
                <a:cs typeface="Lucida Sans Unicode"/>
              </a:rPr>
              <a:t>2025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spc="-215" dirty="0">
                <a:solidFill>
                  <a:srgbClr val="5A5A5A"/>
                </a:solidFill>
                <a:latin typeface="Lucida Sans Unicode"/>
                <a:cs typeface="Lucida Sans Unicode"/>
              </a:rPr>
              <a:t>•</a:t>
            </a:r>
            <a:r>
              <a:rPr sz="900" spc="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Booking.com</a:t>
            </a:r>
            <a:r>
              <a:rPr sz="900" spc="-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Sustainable</a:t>
            </a:r>
            <a:r>
              <a:rPr sz="900" spc="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Travel</a:t>
            </a:r>
            <a:r>
              <a:rPr sz="900" spc="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Report</a:t>
            </a:r>
            <a:r>
              <a:rPr sz="900" spc="-10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spc="-40" dirty="0">
                <a:solidFill>
                  <a:srgbClr val="5A5A5A"/>
                </a:solidFill>
                <a:latin typeface="Lucida Sans Unicode"/>
                <a:cs typeface="Lucida Sans Unicode"/>
              </a:rPr>
              <a:t>2024</a:t>
            </a:r>
            <a:r>
              <a:rPr sz="900" spc="-10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spc="-215" dirty="0">
                <a:solidFill>
                  <a:srgbClr val="5A5A5A"/>
                </a:solidFill>
                <a:latin typeface="Lucida Sans Unicode"/>
                <a:cs typeface="Lucida Sans Unicode"/>
              </a:rPr>
              <a:t>•</a:t>
            </a:r>
            <a:r>
              <a:rPr sz="900" spc="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Future</a:t>
            </a:r>
            <a:r>
              <a:rPr sz="900" spc="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Market</a:t>
            </a:r>
            <a:r>
              <a:rPr sz="900" spc="-10" dirty="0">
                <a:solidFill>
                  <a:srgbClr val="5A5A5A"/>
                </a:solidFill>
                <a:latin typeface="Lucida Sans Unicode"/>
                <a:cs typeface="Lucida Sans Unicode"/>
              </a:rPr>
              <a:t> Insights</a:t>
            </a:r>
            <a:r>
              <a:rPr sz="900" spc="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Rural </a:t>
            </a:r>
            <a:r>
              <a:rPr sz="900" spc="-10" dirty="0">
                <a:solidFill>
                  <a:srgbClr val="5A5A5A"/>
                </a:solidFill>
                <a:latin typeface="Lucida Sans Unicode"/>
                <a:cs typeface="Lucida Sans Unicode"/>
              </a:rPr>
              <a:t>Tourism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spc="-40" dirty="0">
                <a:solidFill>
                  <a:srgbClr val="5A5A5A"/>
                </a:solidFill>
                <a:latin typeface="Lucida Sans Unicode"/>
                <a:cs typeface="Lucida Sans Unicode"/>
              </a:rPr>
              <a:t>2025</a:t>
            </a:r>
            <a:r>
              <a:rPr sz="900" spc="-10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spc="-215" dirty="0">
                <a:solidFill>
                  <a:srgbClr val="5A5A5A"/>
                </a:solidFill>
                <a:latin typeface="Lucida Sans Unicode"/>
                <a:cs typeface="Lucida Sans Unicode"/>
              </a:rPr>
              <a:t>•</a:t>
            </a:r>
            <a:r>
              <a:rPr sz="900" spc="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GetYourGuide</a:t>
            </a:r>
            <a:r>
              <a:rPr sz="900" spc="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Survey </a:t>
            </a:r>
            <a:r>
              <a:rPr sz="900" spc="-50" dirty="0">
                <a:solidFill>
                  <a:srgbClr val="5A5A5A"/>
                </a:solidFill>
                <a:latin typeface="Lucida Sans Unicode"/>
                <a:cs typeface="Lucida Sans Unicode"/>
              </a:rPr>
              <a:t>2023</a:t>
            </a:r>
            <a:r>
              <a:rPr sz="900" spc="-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spc="-215" dirty="0">
                <a:solidFill>
                  <a:srgbClr val="5A5A5A"/>
                </a:solidFill>
                <a:latin typeface="Lucida Sans Unicode"/>
                <a:cs typeface="Lucida Sans Unicode"/>
              </a:rPr>
              <a:t>•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 Flyware</a:t>
            </a:r>
            <a:r>
              <a:rPr sz="900" spc="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spc="-10" dirty="0">
                <a:solidFill>
                  <a:srgbClr val="5A5A5A"/>
                </a:solidFill>
                <a:latin typeface="Lucida Sans Unicode"/>
                <a:cs typeface="Lucida Sans Unicode"/>
              </a:rPr>
              <a:t>Experiential</a:t>
            </a:r>
            <a:r>
              <a:rPr sz="900" spc="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Travel</a:t>
            </a:r>
            <a:r>
              <a:rPr sz="900" spc="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Report</a:t>
            </a:r>
            <a:r>
              <a:rPr sz="900" spc="-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spc="-45" dirty="0">
                <a:solidFill>
                  <a:srgbClr val="5A5A5A"/>
                </a:solidFill>
                <a:latin typeface="Lucida Sans Unicode"/>
                <a:cs typeface="Lucida Sans Unicode"/>
              </a:rPr>
              <a:t>2024</a:t>
            </a:r>
            <a:r>
              <a:rPr sz="900" spc="-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spc="-215" dirty="0">
                <a:solidFill>
                  <a:srgbClr val="5A5A5A"/>
                </a:solidFill>
                <a:latin typeface="Lucida Sans Unicode"/>
                <a:cs typeface="Lucida Sans Unicode"/>
              </a:rPr>
              <a:t>•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spc="-20" dirty="0">
                <a:solidFill>
                  <a:srgbClr val="5A5A5A"/>
                </a:solidFill>
                <a:latin typeface="Lucida Sans Unicode"/>
                <a:cs typeface="Lucida Sans Unicode"/>
              </a:rPr>
              <a:t>World </a:t>
            </a:r>
            <a:r>
              <a:rPr sz="900" spc="-10" dirty="0">
                <a:solidFill>
                  <a:srgbClr val="5A5A5A"/>
                </a:solidFill>
                <a:latin typeface="Lucida Sans Unicode"/>
                <a:cs typeface="Lucida Sans Unicode"/>
              </a:rPr>
              <a:t>Tourism</a:t>
            </a:r>
            <a:r>
              <a:rPr sz="900" spc="-20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dirty="0">
                <a:solidFill>
                  <a:srgbClr val="5A5A5A"/>
                </a:solidFill>
                <a:latin typeface="Lucida Sans Unicode"/>
                <a:cs typeface="Lucida Sans Unicode"/>
              </a:rPr>
              <a:t>Forum</a:t>
            </a:r>
            <a:r>
              <a:rPr sz="900" spc="-15" dirty="0">
                <a:solidFill>
                  <a:srgbClr val="5A5A5A"/>
                </a:solidFill>
                <a:latin typeface="Lucida Sans Unicode"/>
                <a:cs typeface="Lucida Sans Unicode"/>
              </a:rPr>
              <a:t> </a:t>
            </a:r>
            <a:r>
              <a:rPr sz="900" spc="-10" dirty="0">
                <a:solidFill>
                  <a:srgbClr val="5A5A5A"/>
                </a:solidFill>
                <a:latin typeface="Lucida Sans Unicode"/>
                <a:cs typeface="Lucida Sans Unicode"/>
              </a:rPr>
              <a:t>Institute </a:t>
            </a:r>
            <a:r>
              <a:rPr sz="900" spc="-20" dirty="0">
                <a:solidFill>
                  <a:srgbClr val="5A5A5A"/>
                </a:solidFill>
                <a:latin typeface="Lucida Sans Unicode"/>
                <a:cs typeface="Lucida Sans Unicode"/>
              </a:rPr>
              <a:t>2025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105400"/>
            <a:ext cx="18288000" cy="5181600"/>
          </a:xfrm>
          <a:custGeom>
            <a:avLst/>
            <a:gdLst/>
            <a:ahLst/>
            <a:cxnLst/>
            <a:rect l="l" t="t" r="r" b="b"/>
            <a:pathLst>
              <a:path w="18288000" h="5181600">
                <a:moveTo>
                  <a:pt x="0" y="5181599"/>
                </a:moveTo>
                <a:lnTo>
                  <a:pt x="18288000" y="5181599"/>
                </a:lnTo>
                <a:lnTo>
                  <a:pt x="18288000" y="0"/>
                </a:lnTo>
                <a:lnTo>
                  <a:pt x="0" y="0"/>
                </a:lnTo>
                <a:lnTo>
                  <a:pt x="0" y="5181599"/>
                </a:lnTo>
                <a:close/>
              </a:path>
            </a:pathLst>
          </a:custGeom>
          <a:solidFill>
            <a:srgbClr val="11111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5029200"/>
            <a:chOff x="0" y="0"/>
            <a:chExt cx="18288000" cy="5029200"/>
          </a:xfrm>
        </p:grpSpPr>
        <p:sp>
          <p:nvSpPr>
            <p:cNvPr id="4" name="object 4"/>
            <p:cNvSpPr/>
            <p:nvPr/>
          </p:nvSpPr>
          <p:spPr>
            <a:xfrm>
              <a:off x="0" y="914400"/>
              <a:ext cx="18288000" cy="4114800"/>
            </a:xfrm>
            <a:custGeom>
              <a:avLst/>
              <a:gdLst/>
              <a:ahLst/>
              <a:cxnLst/>
              <a:rect l="l" t="t" r="r" b="b"/>
              <a:pathLst>
                <a:path w="18288000" h="4114800">
                  <a:moveTo>
                    <a:pt x="0" y="4114800"/>
                  </a:moveTo>
                  <a:lnTo>
                    <a:pt x="18288000" y="4114800"/>
                  </a:lnTo>
                  <a:lnTo>
                    <a:pt x="18288000" y="0"/>
                  </a:lnTo>
                  <a:lnTo>
                    <a:pt x="0" y="0"/>
                  </a:lnTo>
                  <a:lnTo>
                    <a:pt x="0" y="4114800"/>
                  </a:lnTo>
                  <a:close/>
                </a:path>
              </a:pathLst>
            </a:custGeom>
            <a:solidFill>
              <a:srgbClr val="1111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8288000" cy="914400"/>
            </a:xfrm>
            <a:custGeom>
              <a:avLst/>
              <a:gdLst/>
              <a:ahLst/>
              <a:cxnLst/>
              <a:rect l="l" t="t" r="r" b="b"/>
              <a:pathLst>
                <a:path w="18288000" h="914400">
                  <a:moveTo>
                    <a:pt x="18288000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18288000" y="9144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1B3A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44500" y="237235"/>
            <a:ext cx="1375156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Trebuchet MS"/>
                <a:cs typeface="Trebuchet MS"/>
              </a:rPr>
              <a:t>iART:</a:t>
            </a:r>
            <a:r>
              <a:rPr sz="2400" b="1" spc="-1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b="1" spc="75" dirty="0">
                <a:solidFill>
                  <a:srgbClr val="FFFFFF"/>
                </a:solidFill>
                <a:latin typeface="Trebuchet MS"/>
                <a:cs typeface="Trebuchet MS"/>
              </a:rPr>
              <a:t>Hollywood in small </a:t>
            </a:r>
            <a:r>
              <a:rPr lang="it-IT" sz="2400" b="1" spc="75" dirty="0" err="1">
                <a:solidFill>
                  <a:srgbClr val="FFFFFF"/>
                </a:solidFill>
                <a:latin typeface="Trebuchet MS"/>
                <a:cs typeface="Trebuchet MS"/>
              </a:rPr>
              <a:t>villages</a:t>
            </a:r>
            <a:r>
              <a:rPr sz="2400" i="1" spc="-290" dirty="0">
                <a:solidFill>
                  <a:srgbClr val="F5A623"/>
                </a:solidFill>
                <a:latin typeface="Verdana"/>
                <a:cs typeface="Verdana"/>
              </a:rPr>
              <a:t>—</a:t>
            </a:r>
            <a:r>
              <a:rPr sz="2400" i="1" spc="-120" dirty="0">
                <a:solidFill>
                  <a:srgbClr val="F5A623"/>
                </a:solidFill>
                <a:latin typeface="Verdana"/>
                <a:cs typeface="Verdana"/>
              </a:rPr>
              <a:t> </a:t>
            </a:r>
            <a:r>
              <a:rPr sz="2400" i="1" spc="-10" dirty="0">
                <a:solidFill>
                  <a:srgbClr val="F5A623"/>
                </a:solidFill>
                <a:latin typeface="Verdana"/>
                <a:cs typeface="Verdana"/>
              </a:rPr>
              <a:t>tourism</a:t>
            </a:r>
            <a:r>
              <a:rPr sz="2400" i="1" spc="-114" dirty="0">
                <a:solidFill>
                  <a:srgbClr val="F5A623"/>
                </a:solidFill>
                <a:latin typeface="Verdana"/>
                <a:cs typeface="Verdana"/>
              </a:rPr>
              <a:t> </a:t>
            </a:r>
            <a:r>
              <a:rPr sz="2400" i="1" spc="50" dirty="0">
                <a:solidFill>
                  <a:srgbClr val="F5A623"/>
                </a:solidFill>
                <a:latin typeface="Verdana"/>
                <a:cs typeface="Verdana"/>
              </a:rPr>
              <a:t>enhancement</a:t>
            </a:r>
            <a:r>
              <a:rPr sz="2400" i="1" spc="-120" dirty="0">
                <a:solidFill>
                  <a:srgbClr val="F5A623"/>
                </a:solidFill>
                <a:latin typeface="Verdana"/>
                <a:cs typeface="Verdana"/>
              </a:rPr>
              <a:t> </a:t>
            </a:r>
            <a:r>
              <a:rPr sz="2400" i="1" spc="95" dirty="0">
                <a:solidFill>
                  <a:srgbClr val="F5A623"/>
                </a:solidFill>
                <a:latin typeface="Verdana"/>
                <a:cs typeface="Verdana"/>
              </a:rPr>
              <a:t>and</a:t>
            </a:r>
            <a:r>
              <a:rPr sz="2400" i="1" spc="-110" dirty="0">
                <a:solidFill>
                  <a:srgbClr val="F5A623"/>
                </a:solidFill>
                <a:latin typeface="Verdana"/>
                <a:cs typeface="Verdana"/>
              </a:rPr>
              <a:t> </a:t>
            </a:r>
            <a:r>
              <a:rPr sz="2400" i="1" dirty="0">
                <a:solidFill>
                  <a:srgbClr val="F5A623"/>
                </a:solidFill>
                <a:latin typeface="Verdana"/>
                <a:cs typeface="Verdana"/>
              </a:rPr>
              <a:t>destination</a:t>
            </a:r>
            <a:r>
              <a:rPr sz="2400" i="1" spc="-120" dirty="0">
                <a:solidFill>
                  <a:srgbClr val="F5A623"/>
                </a:solidFill>
                <a:latin typeface="Verdana"/>
                <a:cs typeface="Verdana"/>
              </a:rPr>
              <a:t> </a:t>
            </a:r>
            <a:r>
              <a:rPr sz="2400" i="1" spc="-10" dirty="0">
                <a:solidFill>
                  <a:srgbClr val="F5A623"/>
                </a:solidFill>
                <a:latin typeface="Verdana"/>
                <a:cs typeface="Verdana"/>
              </a:rPr>
              <a:t>attractiveness</a:t>
            </a:r>
            <a:endParaRPr sz="2400" dirty="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48767"/>
            <a:ext cx="18288000" cy="10238740"/>
            <a:chOff x="0" y="48767"/>
            <a:chExt cx="18288000" cy="1023874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843504" y="48767"/>
              <a:ext cx="2072640" cy="81686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5029200"/>
              <a:ext cx="18288000" cy="76200"/>
            </a:xfrm>
            <a:custGeom>
              <a:avLst/>
              <a:gdLst/>
              <a:ahLst/>
              <a:cxnLst/>
              <a:rect l="l" t="t" r="r" b="b"/>
              <a:pathLst>
                <a:path w="18288000" h="76200">
                  <a:moveTo>
                    <a:pt x="18288000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18288000" y="762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F5A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297548" y="940600"/>
              <a:ext cx="4973662" cy="41148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68999" y="5105400"/>
              <a:ext cx="9219001" cy="51816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909557"/>
              <a:ext cx="13297544" cy="411964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5098838"/>
              <a:ext cx="9076123" cy="518816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500" y="237235"/>
            <a:ext cx="156819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Trebuchet MS"/>
                <a:cs typeface="Trebuchet MS"/>
              </a:rPr>
              <a:t>iART:</a:t>
            </a:r>
            <a:r>
              <a:rPr sz="2400" b="1" spc="-1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190" dirty="0">
                <a:solidFill>
                  <a:srgbClr val="FFFFFF"/>
                </a:solidFill>
                <a:latin typeface="Trebuchet MS"/>
                <a:cs typeface="Trebuchet MS"/>
              </a:rPr>
              <a:t>Grand</a:t>
            </a:r>
            <a:r>
              <a:rPr sz="2400" b="1" spc="-2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125" dirty="0">
                <a:solidFill>
                  <a:srgbClr val="FFFFFF"/>
                </a:solidFill>
                <a:latin typeface="Trebuchet MS"/>
                <a:cs typeface="Trebuchet MS"/>
              </a:rPr>
              <a:t>Events</a:t>
            </a:r>
            <a:r>
              <a:rPr sz="2400" b="1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95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2400" b="1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150" dirty="0">
                <a:solidFill>
                  <a:srgbClr val="FFFFFF"/>
                </a:solidFill>
                <a:latin typeface="Trebuchet MS"/>
                <a:cs typeface="Trebuchet MS"/>
              </a:rPr>
              <a:t>Mediterranean</a:t>
            </a:r>
            <a:r>
              <a:rPr sz="2400" b="1" spc="-2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170" dirty="0">
                <a:solidFill>
                  <a:srgbClr val="FFFFFF"/>
                </a:solidFill>
                <a:latin typeface="Trebuchet MS"/>
                <a:cs typeface="Trebuchet MS"/>
              </a:rPr>
              <a:t>Villages</a:t>
            </a:r>
            <a:r>
              <a:rPr sz="2400" b="1" spc="-2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i="1" spc="-290" dirty="0">
                <a:solidFill>
                  <a:srgbClr val="F5A623"/>
                </a:solidFill>
                <a:latin typeface="Verdana"/>
                <a:cs typeface="Verdana"/>
              </a:rPr>
              <a:t>—</a:t>
            </a:r>
            <a:r>
              <a:rPr sz="2400" i="1" spc="-120" dirty="0">
                <a:solidFill>
                  <a:srgbClr val="F5A623"/>
                </a:solidFill>
                <a:latin typeface="Verdana"/>
                <a:cs typeface="Verdana"/>
              </a:rPr>
              <a:t> </a:t>
            </a:r>
            <a:r>
              <a:rPr sz="2400" i="1" spc="-10" dirty="0">
                <a:solidFill>
                  <a:srgbClr val="F5A623"/>
                </a:solidFill>
                <a:latin typeface="Verdana"/>
                <a:cs typeface="Verdana"/>
              </a:rPr>
              <a:t>tourism</a:t>
            </a:r>
            <a:r>
              <a:rPr sz="2400" i="1" spc="-110" dirty="0">
                <a:solidFill>
                  <a:srgbClr val="F5A623"/>
                </a:solidFill>
                <a:latin typeface="Verdana"/>
                <a:cs typeface="Verdana"/>
              </a:rPr>
              <a:t> </a:t>
            </a:r>
            <a:r>
              <a:rPr sz="2400" i="1" spc="50" dirty="0">
                <a:solidFill>
                  <a:srgbClr val="F5A623"/>
                </a:solidFill>
                <a:latin typeface="Verdana"/>
                <a:cs typeface="Verdana"/>
              </a:rPr>
              <a:t>enhancement</a:t>
            </a:r>
            <a:r>
              <a:rPr sz="2400" i="1" spc="-120" dirty="0">
                <a:solidFill>
                  <a:srgbClr val="F5A623"/>
                </a:solidFill>
                <a:latin typeface="Verdana"/>
                <a:cs typeface="Verdana"/>
              </a:rPr>
              <a:t> </a:t>
            </a:r>
            <a:r>
              <a:rPr sz="2400" i="1" spc="95" dirty="0">
                <a:solidFill>
                  <a:srgbClr val="F5A623"/>
                </a:solidFill>
                <a:latin typeface="Verdana"/>
                <a:cs typeface="Verdana"/>
              </a:rPr>
              <a:t>and</a:t>
            </a:r>
            <a:r>
              <a:rPr sz="2400" i="1" spc="-110" dirty="0">
                <a:solidFill>
                  <a:srgbClr val="F5A623"/>
                </a:solidFill>
                <a:latin typeface="Verdana"/>
                <a:cs typeface="Verdana"/>
              </a:rPr>
              <a:t> </a:t>
            </a:r>
            <a:r>
              <a:rPr sz="2400" i="1" dirty="0">
                <a:solidFill>
                  <a:srgbClr val="F5A623"/>
                </a:solidFill>
                <a:latin typeface="Verdana"/>
                <a:cs typeface="Verdana"/>
              </a:rPr>
              <a:t>destination</a:t>
            </a:r>
            <a:r>
              <a:rPr sz="2400" i="1" spc="-120" dirty="0">
                <a:solidFill>
                  <a:srgbClr val="F5A623"/>
                </a:solidFill>
                <a:latin typeface="Verdana"/>
                <a:cs typeface="Verdana"/>
              </a:rPr>
              <a:t> </a:t>
            </a:r>
            <a:r>
              <a:rPr sz="2400" i="1" spc="-10" dirty="0">
                <a:solidFill>
                  <a:srgbClr val="F5A623"/>
                </a:solidFill>
                <a:latin typeface="Verdana"/>
                <a:cs typeface="Verdana"/>
              </a:rPr>
              <a:t>attractiveness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2" y="48767"/>
            <a:ext cx="18288000" cy="10238740"/>
            <a:chOff x="-2" y="48767"/>
            <a:chExt cx="18288000" cy="102387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843503" y="48767"/>
              <a:ext cx="2072640" cy="81686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" y="5740144"/>
              <a:ext cx="8925727" cy="454685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931" y="863521"/>
              <a:ext cx="8816597" cy="50147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2461" y="924825"/>
              <a:ext cx="9405538" cy="49775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25723" y="5879496"/>
              <a:ext cx="9329341" cy="440750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500" y="237235"/>
            <a:ext cx="135216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Trebuchet MS"/>
                <a:cs typeface="Trebuchet MS"/>
              </a:rPr>
              <a:t>iART:</a:t>
            </a:r>
            <a:r>
              <a:rPr sz="2400" b="1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190" dirty="0">
                <a:solidFill>
                  <a:srgbClr val="FFFFFF"/>
                </a:solidFill>
                <a:latin typeface="Trebuchet MS"/>
                <a:cs typeface="Trebuchet MS"/>
              </a:rPr>
              <a:t>Grand</a:t>
            </a:r>
            <a:r>
              <a:rPr sz="2400" b="1" spc="-1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125" dirty="0">
                <a:solidFill>
                  <a:srgbClr val="FFFFFF"/>
                </a:solidFill>
                <a:latin typeface="Trebuchet MS"/>
                <a:cs typeface="Trebuchet MS"/>
              </a:rPr>
              <a:t>Events</a:t>
            </a:r>
            <a:r>
              <a:rPr sz="2400" b="1" spc="-1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95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2400" b="1" spc="-1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150" dirty="0">
                <a:solidFill>
                  <a:srgbClr val="FFFFFF"/>
                </a:solidFill>
                <a:latin typeface="Trebuchet MS"/>
                <a:cs typeface="Trebuchet MS"/>
              </a:rPr>
              <a:t>Mediterranean</a:t>
            </a:r>
            <a:r>
              <a:rPr sz="2400" b="1" spc="-1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170" dirty="0">
                <a:solidFill>
                  <a:srgbClr val="FFFFFF"/>
                </a:solidFill>
                <a:latin typeface="Trebuchet MS"/>
                <a:cs typeface="Trebuchet MS"/>
              </a:rPr>
              <a:t>Villages</a:t>
            </a:r>
            <a:r>
              <a:rPr sz="2400" b="1" spc="-1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i="1" spc="-225" dirty="0">
                <a:solidFill>
                  <a:srgbClr val="F5A623"/>
                </a:solidFill>
                <a:latin typeface="Verdana"/>
                <a:cs typeface="Verdana"/>
              </a:rPr>
              <a:t>—</a:t>
            </a:r>
            <a:r>
              <a:rPr sz="1800" i="1" spc="-55" dirty="0">
                <a:solidFill>
                  <a:srgbClr val="F5A623"/>
                </a:solidFill>
                <a:latin typeface="Verdana"/>
                <a:cs typeface="Verdana"/>
              </a:rPr>
              <a:t> </a:t>
            </a:r>
            <a:r>
              <a:rPr sz="1800" i="1" spc="-10" dirty="0">
                <a:solidFill>
                  <a:srgbClr val="F5A623"/>
                </a:solidFill>
                <a:latin typeface="Verdana"/>
                <a:cs typeface="Verdana"/>
              </a:rPr>
              <a:t>tourism</a:t>
            </a:r>
            <a:r>
              <a:rPr sz="1800" i="1" spc="-55" dirty="0">
                <a:solidFill>
                  <a:srgbClr val="F5A623"/>
                </a:solidFill>
                <a:latin typeface="Verdana"/>
                <a:cs typeface="Verdana"/>
              </a:rPr>
              <a:t> </a:t>
            </a:r>
            <a:r>
              <a:rPr sz="1800" i="1" dirty="0">
                <a:solidFill>
                  <a:srgbClr val="F5A623"/>
                </a:solidFill>
                <a:latin typeface="Verdana"/>
                <a:cs typeface="Verdana"/>
              </a:rPr>
              <a:t>enhancement</a:t>
            </a:r>
            <a:r>
              <a:rPr sz="1800" i="1" spc="-50" dirty="0">
                <a:solidFill>
                  <a:srgbClr val="F5A623"/>
                </a:solidFill>
                <a:latin typeface="Verdana"/>
                <a:cs typeface="Verdana"/>
              </a:rPr>
              <a:t> </a:t>
            </a:r>
            <a:r>
              <a:rPr sz="1800" i="1" spc="75" dirty="0">
                <a:solidFill>
                  <a:srgbClr val="F5A623"/>
                </a:solidFill>
                <a:latin typeface="Verdana"/>
                <a:cs typeface="Verdana"/>
              </a:rPr>
              <a:t>and</a:t>
            </a:r>
            <a:r>
              <a:rPr sz="1800" i="1" spc="-50" dirty="0">
                <a:solidFill>
                  <a:srgbClr val="F5A623"/>
                </a:solidFill>
                <a:latin typeface="Verdana"/>
                <a:cs typeface="Verdana"/>
              </a:rPr>
              <a:t> </a:t>
            </a:r>
            <a:r>
              <a:rPr sz="1800" i="1" dirty="0">
                <a:solidFill>
                  <a:srgbClr val="F5A623"/>
                </a:solidFill>
                <a:latin typeface="Verdana"/>
                <a:cs typeface="Verdana"/>
              </a:rPr>
              <a:t>destination</a:t>
            </a:r>
            <a:r>
              <a:rPr sz="1800" i="1" spc="-55" dirty="0">
                <a:solidFill>
                  <a:srgbClr val="F5A623"/>
                </a:solidFill>
                <a:latin typeface="Verdana"/>
                <a:cs typeface="Verdana"/>
              </a:rPr>
              <a:t> </a:t>
            </a:r>
            <a:r>
              <a:rPr sz="1800" i="1" spc="-10" dirty="0">
                <a:solidFill>
                  <a:srgbClr val="F5A623"/>
                </a:solidFill>
                <a:latin typeface="Verdana"/>
                <a:cs typeface="Verdana"/>
              </a:rPr>
              <a:t>attractiveness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321" y="48767"/>
            <a:ext cx="18220055" cy="10238740"/>
            <a:chOff x="68321" y="48767"/>
            <a:chExt cx="18220055" cy="102387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843504" y="48767"/>
              <a:ext cx="2072640" cy="81686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32936" y="1009933"/>
              <a:ext cx="8555064" cy="927706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321" y="932400"/>
              <a:ext cx="9596296" cy="478113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8825" y="5713540"/>
              <a:ext cx="9204683" cy="457345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500" y="237235"/>
            <a:ext cx="135216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Trebuchet MS"/>
                <a:cs typeface="Trebuchet MS"/>
              </a:rPr>
              <a:t>iART:</a:t>
            </a:r>
            <a:r>
              <a:rPr sz="2400" b="1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190" dirty="0">
                <a:solidFill>
                  <a:srgbClr val="FFFFFF"/>
                </a:solidFill>
                <a:latin typeface="Trebuchet MS"/>
                <a:cs typeface="Trebuchet MS"/>
              </a:rPr>
              <a:t>Grand</a:t>
            </a:r>
            <a:r>
              <a:rPr sz="2400" b="1" spc="-1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125" dirty="0">
                <a:solidFill>
                  <a:srgbClr val="FFFFFF"/>
                </a:solidFill>
                <a:latin typeface="Trebuchet MS"/>
                <a:cs typeface="Trebuchet MS"/>
              </a:rPr>
              <a:t>Events</a:t>
            </a:r>
            <a:r>
              <a:rPr sz="2400" b="1" spc="-1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95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2400" b="1" spc="-1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150" dirty="0">
                <a:solidFill>
                  <a:srgbClr val="FFFFFF"/>
                </a:solidFill>
                <a:latin typeface="Trebuchet MS"/>
                <a:cs typeface="Trebuchet MS"/>
              </a:rPr>
              <a:t>Mediterranean</a:t>
            </a:r>
            <a:r>
              <a:rPr sz="2400" b="1" spc="-1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170" dirty="0">
                <a:solidFill>
                  <a:srgbClr val="FFFFFF"/>
                </a:solidFill>
                <a:latin typeface="Trebuchet MS"/>
                <a:cs typeface="Trebuchet MS"/>
              </a:rPr>
              <a:t>Villages</a:t>
            </a:r>
            <a:r>
              <a:rPr sz="2400" b="1" spc="-1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i="1" spc="-225" dirty="0">
                <a:solidFill>
                  <a:srgbClr val="F5A623"/>
                </a:solidFill>
                <a:latin typeface="Verdana"/>
                <a:cs typeface="Verdana"/>
              </a:rPr>
              <a:t>—</a:t>
            </a:r>
            <a:r>
              <a:rPr sz="1800" i="1" spc="-55" dirty="0">
                <a:solidFill>
                  <a:srgbClr val="F5A623"/>
                </a:solidFill>
                <a:latin typeface="Verdana"/>
                <a:cs typeface="Verdana"/>
              </a:rPr>
              <a:t> </a:t>
            </a:r>
            <a:r>
              <a:rPr sz="1800" i="1" spc="-10" dirty="0">
                <a:solidFill>
                  <a:srgbClr val="F5A623"/>
                </a:solidFill>
                <a:latin typeface="Verdana"/>
                <a:cs typeface="Verdana"/>
              </a:rPr>
              <a:t>tourism</a:t>
            </a:r>
            <a:r>
              <a:rPr sz="1800" i="1" spc="-55" dirty="0">
                <a:solidFill>
                  <a:srgbClr val="F5A623"/>
                </a:solidFill>
                <a:latin typeface="Verdana"/>
                <a:cs typeface="Verdana"/>
              </a:rPr>
              <a:t> </a:t>
            </a:r>
            <a:r>
              <a:rPr sz="1800" i="1" dirty="0">
                <a:solidFill>
                  <a:srgbClr val="F5A623"/>
                </a:solidFill>
                <a:latin typeface="Verdana"/>
                <a:cs typeface="Verdana"/>
              </a:rPr>
              <a:t>enhancement</a:t>
            </a:r>
            <a:r>
              <a:rPr sz="1800" i="1" spc="-50" dirty="0">
                <a:solidFill>
                  <a:srgbClr val="F5A623"/>
                </a:solidFill>
                <a:latin typeface="Verdana"/>
                <a:cs typeface="Verdana"/>
              </a:rPr>
              <a:t> </a:t>
            </a:r>
            <a:r>
              <a:rPr sz="1800" i="1" spc="75" dirty="0">
                <a:solidFill>
                  <a:srgbClr val="F5A623"/>
                </a:solidFill>
                <a:latin typeface="Verdana"/>
                <a:cs typeface="Verdana"/>
              </a:rPr>
              <a:t>and</a:t>
            </a:r>
            <a:r>
              <a:rPr sz="1800" i="1" spc="-50" dirty="0">
                <a:solidFill>
                  <a:srgbClr val="F5A623"/>
                </a:solidFill>
                <a:latin typeface="Verdana"/>
                <a:cs typeface="Verdana"/>
              </a:rPr>
              <a:t> </a:t>
            </a:r>
            <a:r>
              <a:rPr sz="1800" i="1" dirty="0">
                <a:solidFill>
                  <a:srgbClr val="F5A623"/>
                </a:solidFill>
                <a:latin typeface="Verdana"/>
                <a:cs typeface="Verdana"/>
              </a:rPr>
              <a:t>destination</a:t>
            </a:r>
            <a:r>
              <a:rPr sz="1800" i="1" spc="-55" dirty="0">
                <a:solidFill>
                  <a:srgbClr val="F5A623"/>
                </a:solidFill>
                <a:latin typeface="Verdana"/>
                <a:cs typeface="Verdana"/>
              </a:rPr>
              <a:t> </a:t>
            </a:r>
            <a:r>
              <a:rPr sz="1800" i="1" spc="-10" dirty="0">
                <a:solidFill>
                  <a:srgbClr val="F5A623"/>
                </a:solidFill>
                <a:latin typeface="Verdana"/>
                <a:cs typeface="Verdana"/>
              </a:rPr>
              <a:t>attractiveness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3" y="48767"/>
            <a:ext cx="18288000" cy="10238740"/>
            <a:chOff x="-3" y="48767"/>
            <a:chExt cx="18288000" cy="102387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843504" y="48767"/>
              <a:ext cx="2072640" cy="81686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29802" y="984939"/>
              <a:ext cx="8458197" cy="93020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3" y="5574024"/>
              <a:ext cx="9829803" cy="47129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34" y="914401"/>
              <a:ext cx="9821334" cy="450668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82296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01752" y="452628"/>
            <a:ext cx="131673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15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Success Factors:</a:t>
            </a:r>
            <a:r>
              <a:rPr lang="en-US" sz="3150" b="1" i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3150" b="1" i="1" dirty="0" err="1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iART</a:t>
            </a:r>
            <a:r>
              <a:rPr lang="en-US" sz="3150" b="1" i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 The Replicable Model</a:t>
            </a:r>
            <a:endParaRPr lang="en-US" sz="3150" b="1" dirty="0">
              <a:solidFill>
                <a:schemeClr val="tx2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301752" y="1042416"/>
            <a:ext cx="1316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/>
            <a:r>
              <a:rPr lang="en-US" sz="1575" i="1" dirty="0">
                <a:solidFill>
                  <a:srgbClr val="617F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20 years of iART projects teach about event-driven transformation for small Mediterranean destinations</a:t>
            </a:r>
            <a:endParaRPr lang="en-US" sz="1575" dirty="0"/>
          </a:p>
        </p:txBody>
      </p:sp>
      <p:pic>
        <p:nvPicPr>
          <p:cNvPr id="6" name="Image 0" descr="/home/claude/unpacked_ico/ppt/media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9352" y="68580"/>
            <a:ext cx="2606040" cy="174193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0" y="1508761"/>
            <a:ext cx="18288000" cy="38405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64593" y="1563624"/>
            <a:ext cx="3500324" cy="8366760"/>
          </a:xfrm>
          <a:prstGeom prst="rect">
            <a:avLst/>
          </a:prstGeom>
          <a:solidFill>
            <a:srgbClr val="111F30"/>
          </a:solidFill>
          <a:ln w="9525">
            <a:solidFill>
              <a:srgbClr val="1D3550"/>
            </a:solidFill>
            <a:prstDash val="solid"/>
          </a:ln>
          <a:effectLst>
            <a:outerShdw blurRad="50800" dist="254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164593" y="1563624"/>
            <a:ext cx="3500324" cy="384048"/>
          </a:xfrm>
          <a:prstGeom prst="rect">
            <a:avLst/>
          </a:prstGeom>
          <a:solidFill>
            <a:srgbClr val="1A3550"/>
          </a:solidFill>
          <a:ln w="6350">
            <a:solidFill>
              <a:srgbClr val="1D3550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64592" y="1563624"/>
            <a:ext cx="61722" cy="836676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499056" y="1618488"/>
            <a:ext cx="102870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/>
            <a:r>
              <a:rPr lang="en-US" sz="4200" b="1" dirty="0">
                <a:solidFill>
                  <a:srgbClr val="162D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4200" dirty="0"/>
          </a:p>
        </p:txBody>
      </p:sp>
      <p:sp>
        <p:nvSpPr>
          <p:cNvPr id="12" name="Text 9"/>
          <p:cNvSpPr/>
          <p:nvPr/>
        </p:nvSpPr>
        <p:spPr>
          <a:xfrm>
            <a:off x="301753" y="1975104"/>
            <a:ext cx="325343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Authenticity</a:t>
            </a:r>
            <a:endParaRPr lang="en-US" sz="1950" dirty="0"/>
          </a:p>
          <a:p>
            <a:pPr algn="ctr"/>
            <a:r>
              <a:rPr lang="en-US" sz="1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Scale</a:t>
            </a:r>
            <a:endParaRPr lang="en-US" sz="1950" dirty="0"/>
          </a:p>
        </p:txBody>
      </p:sp>
      <p:sp>
        <p:nvSpPr>
          <p:cNvPr id="13" name="Shape 10"/>
          <p:cNvSpPr/>
          <p:nvPr/>
        </p:nvSpPr>
        <p:spPr>
          <a:xfrm>
            <a:off x="356617" y="3182112"/>
            <a:ext cx="3116276" cy="3429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29185" y="3291840"/>
            <a:ext cx="3198572" cy="6501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spcAft>
                <a:spcPts val="2100"/>
              </a:spcAft>
            </a:pPr>
            <a:r>
              <a:rPr lang="en-US" sz="1875" dirty="0">
                <a:solidFill>
                  <a:srgbClr val="C8DF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event must be rooted in the specific identity of the place — its traditions, landscape, stories.</a:t>
            </a:r>
            <a:endParaRPr lang="en-US" sz="1875" dirty="0"/>
          </a:p>
          <a:p>
            <a:pPr algn="l">
              <a:spcAft>
                <a:spcPts val="2100"/>
              </a:spcAft>
            </a:pPr>
            <a:endParaRPr lang="en-US" sz="1875" dirty="0"/>
          </a:p>
          <a:p>
            <a:pPr algn="l">
              <a:spcAft>
                <a:spcPts val="2100"/>
              </a:spcAft>
            </a:pPr>
            <a:r>
              <a:rPr lang="en-US" sz="1875" dirty="0">
                <a:solidFill>
                  <a:srgbClr val="C8DF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Identity-based events generate attachment, return visits, word-of-mouth, and media resonance that no advertising budget can buy.</a:t>
            </a:r>
            <a:endParaRPr lang="en-US" sz="1875" dirty="0"/>
          </a:p>
        </p:txBody>
      </p:sp>
      <p:sp>
        <p:nvSpPr>
          <p:cNvPr id="15" name="Shape 12"/>
          <p:cNvSpPr/>
          <p:nvPr/>
        </p:nvSpPr>
        <p:spPr>
          <a:xfrm>
            <a:off x="3781502" y="1563624"/>
            <a:ext cx="3500324" cy="8366760"/>
          </a:xfrm>
          <a:prstGeom prst="rect">
            <a:avLst/>
          </a:prstGeom>
          <a:solidFill>
            <a:srgbClr val="111F30"/>
          </a:solidFill>
          <a:ln w="9525">
            <a:solidFill>
              <a:srgbClr val="1D3550"/>
            </a:solidFill>
            <a:prstDash val="solid"/>
          </a:ln>
          <a:effectLst>
            <a:outerShdw blurRad="50800" dist="254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3781502" y="1563624"/>
            <a:ext cx="3500324" cy="384048"/>
          </a:xfrm>
          <a:prstGeom prst="rect">
            <a:avLst/>
          </a:prstGeom>
          <a:solidFill>
            <a:srgbClr val="1A3550"/>
          </a:solidFill>
          <a:ln w="6350">
            <a:solidFill>
              <a:srgbClr val="1D3550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81502" y="1563624"/>
            <a:ext cx="61722" cy="836676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15965" y="1618488"/>
            <a:ext cx="102870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/>
            <a:r>
              <a:rPr lang="en-US" sz="4200" b="1" dirty="0">
                <a:solidFill>
                  <a:srgbClr val="162D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4200" dirty="0"/>
          </a:p>
        </p:txBody>
      </p:sp>
      <p:sp>
        <p:nvSpPr>
          <p:cNvPr id="19" name="Text 16"/>
          <p:cNvSpPr/>
          <p:nvPr/>
        </p:nvSpPr>
        <p:spPr>
          <a:xfrm>
            <a:off x="3918662" y="1975104"/>
            <a:ext cx="325343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Co-creation</a:t>
            </a:r>
            <a:endParaRPr lang="en-US" sz="1950" dirty="0"/>
          </a:p>
          <a:p>
            <a:pPr algn="ctr"/>
            <a:r>
              <a:rPr lang="en-US" sz="1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Community</a:t>
            </a:r>
            <a:endParaRPr lang="en-US" sz="1950" dirty="0"/>
          </a:p>
        </p:txBody>
      </p:sp>
      <p:sp>
        <p:nvSpPr>
          <p:cNvPr id="20" name="Shape 17"/>
          <p:cNvSpPr/>
          <p:nvPr/>
        </p:nvSpPr>
        <p:spPr>
          <a:xfrm>
            <a:off x="3973526" y="3182112"/>
            <a:ext cx="3116276" cy="3429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3946094" y="3291840"/>
            <a:ext cx="3198572" cy="6501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spcAft>
                <a:spcPts val="2100"/>
              </a:spcAft>
            </a:pPr>
            <a:r>
              <a:rPr lang="en-US" sz="1875" dirty="0">
                <a:solidFill>
                  <a:srgbClr val="C8DF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artisans, schools, associations and elders became protagonists, not spectators.</a:t>
            </a:r>
            <a:endParaRPr lang="en-US" sz="1875" dirty="0"/>
          </a:p>
          <a:p>
            <a:pPr algn="l">
              <a:spcAft>
                <a:spcPts val="2100"/>
              </a:spcAft>
            </a:pPr>
            <a:endParaRPr lang="en-US" sz="1875" dirty="0"/>
          </a:p>
          <a:p>
            <a:pPr algn="l">
              <a:spcAft>
                <a:spcPts val="2100"/>
              </a:spcAft>
            </a:pPr>
            <a:r>
              <a:rPr lang="en-US" sz="1875" dirty="0">
                <a:solidFill>
                  <a:srgbClr val="C8DF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transforms an event into a community asset — ensuring the legacy is social, not only physical.</a:t>
            </a:r>
            <a:endParaRPr lang="en-US" sz="1875" dirty="0"/>
          </a:p>
        </p:txBody>
      </p:sp>
      <p:sp>
        <p:nvSpPr>
          <p:cNvPr id="22" name="Shape 19"/>
          <p:cNvSpPr/>
          <p:nvPr/>
        </p:nvSpPr>
        <p:spPr>
          <a:xfrm>
            <a:off x="7398412" y="1563624"/>
            <a:ext cx="3500324" cy="8366760"/>
          </a:xfrm>
          <a:prstGeom prst="rect">
            <a:avLst/>
          </a:prstGeom>
          <a:solidFill>
            <a:srgbClr val="111F30"/>
          </a:solidFill>
          <a:ln w="9525">
            <a:solidFill>
              <a:srgbClr val="1D3550"/>
            </a:solidFill>
            <a:prstDash val="solid"/>
          </a:ln>
          <a:effectLst>
            <a:outerShdw blurRad="50800" dist="254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23" name="Shape 20"/>
          <p:cNvSpPr/>
          <p:nvPr/>
        </p:nvSpPr>
        <p:spPr>
          <a:xfrm>
            <a:off x="7398412" y="1563624"/>
            <a:ext cx="3500324" cy="384048"/>
          </a:xfrm>
          <a:prstGeom prst="rect">
            <a:avLst/>
          </a:prstGeom>
          <a:solidFill>
            <a:srgbClr val="1A3550"/>
          </a:solidFill>
          <a:ln w="6350">
            <a:solidFill>
              <a:srgbClr val="1D3550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7398411" y="1563624"/>
            <a:ext cx="61722" cy="836676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9732873" y="1618488"/>
            <a:ext cx="102870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/>
            <a:r>
              <a:rPr lang="en-US" sz="4200" b="1" dirty="0">
                <a:solidFill>
                  <a:srgbClr val="162D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4200" dirty="0"/>
          </a:p>
        </p:txBody>
      </p:sp>
      <p:sp>
        <p:nvSpPr>
          <p:cNvPr id="26" name="Text 23"/>
          <p:cNvSpPr/>
          <p:nvPr/>
        </p:nvSpPr>
        <p:spPr>
          <a:xfrm>
            <a:off x="7535572" y="1975104"/>
            <a:ext cx="325343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Artist as</a:t>
            </a:r>
            <a:endParaRPr lang="en-US" sz="1950" dirty="0"/>
          </a:p>
          <a:p>
            <a:pPr algn="ctr"/>
            <a:r>
              <a:rPr lang="en-US" sz="1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Territorial Ambassador</a:t>
            </a:r>
            <a:endParaRPr lang="en-US" sz="1950" dirty="0"/>
          </a:p>
        </p:txBody>
      </p:sp>
      <p:sp>
        <p:nvSpPr>
          <p:cNvPr id="27" name="Shape 24"/>
          <p:cNvSpPr/>
          <p:nvPr/>
        </p:nvSpPr>
        <p:spPr>
          <a:xfrm>
            <a:off x="7590436" y="3182112"/>
            <a:ext cx="3116276" cy="3429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563004" y="3291840"/>
            <a:ext cx="3198572" cy="6501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spcAft>
                <a:spcPts val="2100"/>
              </a:spcAft>
            </a:pPr>
            <a:r>
              <a:rPr lang="en-US" sz="1875" dirty="0">
                <a:solidFill>
                  <a:srgbClr val="C8DF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 artists who work in a village become lifelong ambassadors.</a:t>
            </a:r>
            <a:endParaRPr lang="en-US" sz="1875" dirty="0"/>
          </a:p>
          <a:p>
            <a:pPr algn="l">
              <a:spcAft>
                <a:spcPts val="2100"/>
              </a:spcAft>
            </a:pPr>
            <a:endParaRPr lang="en-US" sz="1875" dirty="0"/>
          </a:p>
          <a:p>
            <a:pPr algn="l">
              <a:spcAft>
                <a:spcPts val="2100"/>
              </a:spcAft>
            </a:pPr>
            <a:r>
              <a:rPr lang="en-US" sz="1875" dirty="0">
                <a:solidFill>
                  <a:srgbClr val="C8DF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Through their networks, exhibitions and social media, they carry the destination to audiences unreachable through conventional marketing.</a:t>
            </a:r>
            <a:endParaRPr lang="en-US" sz="1875" dirty="0"/>
          </a:p>
        </p:txBody>
      </p:sp>
      <p:sp>
        <p:nvSpPr>
          <p:cNvPr id="29" name="Shape 26"/>
          <p:cNvSpPr/>
          <p:nvPr/>
        </p:nvSpPr>
        <p:spPr>
          <a:xfrm>
            <a:off x="11015320" y="1563624"/>
            <a:ext cx="3500324" cy="8366760"/>
          </a:xfrm>
          <a:prstGeom prst="rect">
            <a:avLst/>
          </a:prstGeom>
          <a:solidFill>
            <a:srgbClr val="111F30"/>
          </a:solidFill>
          <a:ln w="9525">
            <a:solidFill>
              <a:srgbClr val="1D3550"/>
            </a:solidFill>
            <a:prstDash val="solid"/>
          </a:ln>
          <a:effectLst>
            <a:outerShdw blurRad="50800" dist="254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30" name="Shape 27"/>
          <p:cNvSpPr/>
          <p:nvPr/>
        </p:nvSpPr>
        <p:spPr>
          <a:xfrm>
            <a:off x="11015320" y="1563624"/>
            <a:ext cx="3500324" cy="384048"/>
          </a:xfrm>
          <a:prstGeom prst="rect">
            <a:avLst/>
          </a:prstGeom>
          <a:solidFill>
            <a:srgbClr val="1A3550"/>
          </a:solidFill>
          <a:ln w="6350">
            <a:solidFill>
              <a:srgbClr val="1D3550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11015319" y="1563624"/>
            <a:ext cx="61722" cy="836676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13349783" y="1618488"/>
            <a:ext cx="102870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/>
            <a:r>
              <a:rPr lang="en-US" sz="4200" b="1" dirty="0">
                <a:solidFill>
                  <a:srgbClr val="162D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4200" dirty="0"/>
          </a:p>
        </p:txBody>
      </p:sp>
      <p:sp>
        <p:nvSpPr>
          <p:cNvPr id="33" name="Text 30"/>
          <p:cNvSpPr/>
          <p:nvPr/>
        </p:nvSpPr>
        <p:spPr>
          <a:xfrm>
            <a:off x="11152480" y="1975104"/>
            <a:ext cx="325343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Permanence</a:t>
            </a:r>
            <a:endParaRPr lang="en-US" sz="1950" dirty="0"/>
          </a:p>
          <a:p>
            <a:pPr algn="ctr"/>
            <a:r>
              <a:rPr lang="en-US" sz="1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the Work</a:t>
            </a:r>
            <a:endParaRPr lang="en-US" sz="1950" dirty="0"/>
          </a:p>
        </p:txBody>
      </p:sp>
      <p:sp>
        <p:nvSpPr>
          <p:cNvPr id="34" name="Shape 31"/>
          <p:cNvSpPr/>
          <p:nvPr/>
        </p:nvSpPr>
        <p:spPr>
          <a:xfrm>
            <a:off x="11207344" y="3182112"/>
            <a:ext cx="3116276" cy="3429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11179912" y="3291840"/>
            <a:ext cx="3198572" cy="6501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spcAft>
                <a:spcPts val="2100"/>
              </a:spcAft>
            </a:pPr>
            <a:r>
              <a:rPr lang="en-US" sz="1875" dirty="0">
                <a:solidFill>
                  <a:srgbClr val="C8DF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mural, a digital museum, a restored cultural centre — permanent presences that generate visits year-round.</a:t>
            </a:r>
            <a:endParaRPr lang="en-US" sz="1875" dirty="0"/>
          </a:p>
          <a:p>
            <a:pPr algn="l">
              <a:spcAft>
                <a:spcPts val="2100"/>
              </a:spcAft>
            </a:pPr>
            <a:endParaRPr lang="en-US" sz="1875" dirty="0"/>
          </a:p>
          <a:p>
            <a:pPr algn="l">
              <a:spcAft>
                <a:spcPts val="2100"/>
              </a:spcAft>
            </a:pPr>
            <a:r>
              <a:rPr lang="en-US" sz="1875" dirty="0">
                <a:solidFill>
                  <a:srgbClr val="C8DF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event is the catalyst; the artwork is the lasting infrastructure.</a:t>
            </a:r>
            <a:endParaRPr lang="en-US" sz="1875" dirty="0"/>
          </a:p>
        </p:txBody>
      </p:sp>
      <p:sp>
        <p:nvSpPr>
          <p:cNvPr id="36" name="Shape 33"/>
          <p:cNvSpPr/>
          <p:nvPr/>
        </p:nvSpPr>
        <p:spPr>
          <a:xfrm>
            <a:off x="14632229" y="1563624"/>
            <a:ext cx="3500324" cy="8366760"/>
          </a:xfrm>
          <a:prstGeom prst="rect">
            <a:avLst/>
          </a:prstGeom>
          <a:solidFill>
            <a:srgbClr val="111F30"/>
          </a:solidFill>
          <a:ln w="9525">
            <a:solidFill>
              <a:srgbClr val="1D3550"/>
            </a:solidFill>
            <a:prstDash val="solid"/>
          </a:ln>
          <a:effectLst>
            <a:outerShdw blurRad="50800" dist="254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37" name="Shape 34"/>
          <p:cNvSpPr/>
          <p:nvPr/>
        </p:nvSpPr>
        <p:spPr>
          <a:xfrm>
            <a:off x="14632229" y="1563624"/>
            <a:ext cx="3500324" cy="384048"/>
          </a:xfrm>
          <a:prstGeom prst="rect">
            <a:avLst/>
          </a:prstGeom>
          <a:solidFill>
            <a:srgbClr val="1A3550"/>
          </a:solidFill>
          <a:ln w="6350">
            <a:solidFill>
              <a:srgbClr val="1D3550"/>
            </a:solidFill>
            <a:prstDash val="solid"/>
          </a:ln>
        </p:spPr>
      </p:sp>
      <p:sp>
        <p:nvSpPr>
          <p:cNvPr id="38" name="Shape 35"/>
          <p:cNvSpPr/>
          <p:nvPr/>
        </p:nvSpPr>
        <p:spPr>
          <a:xfrm>
            <a:off x="14632229" y="1563624"/>
            <a:ext cx="61722" cy="836676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16966692" y="1618488"/>
            <a:ext cx="102870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/>
            <a:r>
              <a:rPr lang="en-US" sz="4200" b="1" dirty="0">
                <a:solidFill>
                  <a:srgbClr val="162D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4200" dirty="0"/>
          </a:p>
        </p:txBody>
      </p:sp>
      <p:sp>
        <p:nvSpPr>
          <p:cNvPr id="40" name="Text 37"/>
          <p:cNvSpPr/>
          <p:nvPr/>
        </p:nvSpPr>
        <p:spPr>
          <a:xfrm>
            <a:off x="14769389" y="1975104"/>
            <a:ext cx="325343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Extension</a:t>
            </a:r>
            <a:endParaRPr lang="en-US" sz="1950" dirty="0"/>
          </a:p>
          <a:p>
            <a:pPr algn="ctr"/>
            <a:r>
              <a:rPr lang="en-US" sz="1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the Physical</a:t>
            </a:r>
            <a:endParaRPr lang="en-US" sz="1950" dirty="0"/>
          </a:p>
        </p:txBody>
      </p:sp>
      <p:sp>
        <p:nvSpPr>
          <p:cNvPr id="41" name="Shape 38"/>
          <p:cNvSpPr/>
          <p:nvPr/>
        </p:nvSpPr>
        <p:spPr>
          <a:xfrm>
            <a:off x="14824253" y="3182112"/>
            <a:ext cx="3116276" cy="3429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14796821" y="3291840"/>
            <a:ext cx="3198572" cy="6501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spcAft>
                <a:spcPts val="2100"/>
              </a:spcAft>
            </a:pPr>
            <a:r>
              <a:rPr lang="en-US" sz="1875" dirty="0">
                <a:solidFill>
                  <a:srgbClr val="C8DF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 exhibitions, augmented reality and online platforms let small villages reach global audiences.</a:t>
            </a:r>
            <a:endParaRPr lang="en-US" sz="1875" dirty="0"/>
          </a:p>
          <a:p>
            <a:pPr algn="l">
              <a:spcAft>
                <a:spcPts val="2100"/>
              </a:spcAft>
            </a:pPr>
            <a:endParaRPr lang="en-US" sz="1875" dirty="0"/>
          </a:p>
          <a:p>
            <a:pPr algn="l">
              <a:spcAft>
                <a:spcPts val="2100"/>
              </a:spcAft>
            </a:pPr>
            <a:r>
              <a:rPr lang="en-US" sz="1875" dirty="0">
                <a:solidFill>
                  <a:srgbClr val="C8DF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Art4Sea's virtual dimension creates a digital touchpoint that drives real destination interest.</a:t>
            </a:r>
            <a:endParaRPr lang="en-US" sz="1875" dirty="0"/>
          </a:p>
        </p:txBody>
      </p:sp>
      <p:sp>
        <p:nvSpPr>
          <p:cNvPr id="43" name="Shape 40"/>
          <p:cNvSpPr/>
          <p:nvPr/>
        </p:nvSpPr>
        <p:spPr>
          <a:xfrm>
            <a:off x="0" y="9971532"/>
            <a:ext cx="18288000" cy="315468"/>
          </a:xfrm>
          <a:prstGeom prst="rect">
            <a:avLst/>
          </a:prstGeom>
          <a:solidFill>
            <a:srgbClr val="1A3550"/>
          </a:solidFill>
          <a:ln w="12700">
            <a:solidFill>
              <a:srgbClr val="1A3550"/>
            </a:solidFill>
            <a:prstDash val="solid"/>
          </a:ln>
        </p:spPr>
      </p:sp>
      <p:sp>
        <p:nvSpPr>
          <p:cNvPr id="44" name="Text 41"/>
          <p:cNvSpPr/>
          <p:nvPr/>
        </p:nvSpPr>
        <p:spPr>
          <a:xfrm>
            <a:off x="411480" y="9998964"/>
            <a:ext cx="17460468" cy="2880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i="1" dirty="0">
                <a:solidFill>
                  <a:srgbClr val="617F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Major events that unlock the Mediterranean soul create something irreplaceable: a reason to choose this specific place, and no other. »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4460"/>
            <a:chOff x="0" y="0"/>
            <a:chExt cx="18288000" cy="102844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12545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43504" y="182879"/>
              <a:ext cx="2072640" cy="138379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4215" y="8293607"/>
              <a:ext cx="3078480" cy="1990344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65" dirty="0"/>
              <a:t>Thank</a:t>
            </a:r>
            <a:r>
              <a:rPr spc="-720" dirty="0"/>
              <a:t> </a:t>
            </a:r>
            <a:r>
              <a:rPr spc="-160" dirty="0"/>
              <a:t>you</a:t>
            </a:r>
            <a:r>
              <a:rPr spc="-715" dirty="0"/>
              <a:t> </a:t>
            </a:r>
            <a:r>
              <a:rPr spc="-310" dirty="0"/>
              <a:t>for</a:t>
            </a:r>
            <a:r>
              <a:rPr spc="-695" dirty="0"/>
              <a:t> </a:t>
            </a:r>
            <a:r>
              <a:rPr spc="-210" dirty="0"/>
              <a:t>your</a:t>
            </a:r>
            <a:r>
              <a:rPr spc="-695" dirty="0"/>
              <a:t> </a:t>
            </a:r>
            <a:r>
              <a:rPr spc="-165" dirty="0"/>
              <a:t>attention!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644273" y="4885435"/>
            <a:ext cx="6099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1" spc="-20" dirty="0">
                <a:latin typeface="Verdana"/>
                <a:cs typeface="Verdana"/>
              </a:rPr>
              <a:t>Feel</a:t>
            </a:r>
            <a:r>
              <a:rPr sz="3600" i="1" spc="-220" dirty="0">
                <a:latin typeface="Verdana"/>
                <a:cs typeface="Verdana"/>
              </a:rPr>
              <a:t> </a:t>
            </a:r>
            <a:r>
              <a:rPr sz="3600" i="1" spc="-20" dirty="0">
                <a:latin typeface="Verdana"/>
                <a:cs typeface="Verdana"/>
              </a:rPr>
              <a:t>free</a:t>
            </a:r>
            <a:r>
              <a:rPr sz="3600" i="1" spc="-229" dirty="0">
                <a:latin typeface="Verdana"/>
                <a:cs typeface="Verdana"/>
              </a:rPr>
              <a:t> </a:t>
            </a:r>
            <a:r>
              <a:rPr sz="3600" i="1" dirty="0">
                <a:latin typeface="Verdana"/>
                <a:cs typeface="Verdana"/>
              </a:rPr>
              <a:t>to</a:t>
            </a:r>
            <a:r>
              <a:rPr sz="3600" i="1" spc="-235" dirty="0">
                <a:latin typeface="Verdana"/>
                <a:cs typeface="Verdana"/>
              </a:rPr>
              <a:t> </a:t>
            </a:r>
            <a:r>
              <a:rPr sz="3600" i="1" spc="100" dirty="0">
                <a:latin typeface="Verdana"/>
                <a:cs typeface="Verdana"/>
              </a:rPr>
              <a:t>contact</a:t>
            </a:r>
            <a:r>
              <a:rPr sz="3600" i="1" spc="-215" dirty="0">
                <a:latin typeface="Verdana"/>
                <a:cs typeface="Verdana"/>
              </a:rPr>
              <a:t> </a:t>
            </a:r>
            <a:r>
              <a:rPr sz="3600" i="1" spc="125" dirty="0">
                <a:latin typeface="Verdana"/>
                <a:cs typeface="Verdana"/>
              </a:rPr>
              <a:t>me</a:t>
            </a:r>
            <a:r>
              <a:rPr sz="3600" i="1" spc="-229" dirty="0">
                <a:latin typeface="Verdana"/>
                <a:cs typeface="Verdana"/>
              </a:rPr>
              <a:t> </a:t>
            </a:r>
            <a:r>
              <a:rPr sz="3600" i="1" spc="-85" dirty="0">
                <a:latin typeface="Verdana"/>
                <a:cs typeface="Verdana"/>
              </a:rPr>
              <a:t>at:</a:t>
            </a:r>
            <a:endParaRPr sz="3600">
              <a:latin typeface="Verdana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074664" y="6571488"/>
            <a:ext cx="4300855" cy="1222375"/>
            <a:chOff x="6074664" y="6571488"/>
            <a:chExt cx="4300855" cy="122237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74664" y="7333488"/>
              <a:ext cx="460247" cy="46024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15144" y="6571488"/>
              <a:ext cx="460248" cy="460248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886499" y="6548628"/>
            <a:ext cx="369506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60" dirty="0">
                <a:latin typeface="Lucida Sans Unicode"/>
                <a:cs typeface="Lucida Sans Unicode"/>
                <a:hlinkClick r:id="rId7"/>
              </a:rPr>
              <a:t>lucenzius@gmail.com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715658" y="6560820"/>
            <a:ext cx="330835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10" dirty="0">
                <a:latin typeface="Lucida Sans Unicode"/>
                <a:cs typeface="Lucida Sans Unicode"/>
                <a:hlinkClick r:id="rId8"/>
              </a:rPr>
              <a:t>www.iworld.network</a:t>
            </a:r>
            <a:endParaRPr sz="26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636</Words>
  <Application>Microsoft Macintosh PowerPoint</Application>
  <PresentationFormat>Personalizzato</PresentationFormat>
  <Paragraphs>93</Paragraphs>
  <Slides>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6" baseType="lpstr">
      <vt:lpstr>Arial</vt:lpstr>
      <vt:lpstr>Arial Black</vt:lpstr>
      <vt:lpstr>Calibri</vt:lpstr>
      <vt:lpstr>Lucida Sans Unicode</vt:lpstr>
      <vt:lpstr>Times New Roman</vt:lpstr>
      <vt:lpstr>Trebuchet MS</vt:lpstr>
      <vt:lpstr>Verdana</vt:lpstr>
      <vt:lpstr>Office Theme</vt:lpstr>
      <vt:lpstr>iART: Grand events for the Enhancement of Sustainable Tourism in Mediterranean small Villages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iART: Grand events for the Enhancement of Sustainable Tourism in Mediterranean small Villages</dc:title>
  <cp:lastModifiedBy>LUCENZO TAMBUZZO</cp:lastModifiedBy>
  <cp:revision>3</cp:revision>
  <dcterms:created xsi:type="dcterms:W3CDTF">2026-05-27T05:06:00Z</dcterms:created>
  <dcterms:modified xsi:type="dcterms:W3CDTF">2026-05-27T05:31:25Z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2026-05-27T00:00:00Z</vt:filetime>
  </property>
  <property fmtid="{D5CDD505-2E9C-101B-9397-08002B2CF9AE}" pid="3" name="LastSaved">
    <vt:filetime>2026-05-27T00:00:00Z</vt:filetime>
  </property>
  <property fmtid="{D5CDD505-2E9C-101B-9397-08002B2CF9AE}" pid="4" name="Producer">
    <vt:lpwstr>macOS Versione 10.15.7 (Build 19H2026) Quartz PDFContext</vt:lpwstr>
  </property>
</Properties>
</file>