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8" r:id="rId6"/>
    <p:sldId id="257" r:id="rId7"/>
    <p:sldId id="259" r:id="rId8"/>
    <p:sldId id="261" r:id="rId9"/>
    <p:sldId id="260" r:id="rId10"/>
  </p:sldIdLst>
  <p:sldSz cx="18288000" cy="10287000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Medium" panose="00000600000000000000" pitchFamily="2" charset="0"/>
      <p:regular r:id="rId20"/>
      <p:bold r:id="rId21"/>
      <p:italic r:id="rId22"/>
      <p:boldItalic r:id="rId23"/>
    </p:embeddedFont>
    <p:embeddedFont>
      <p:font typeface="Poppins SemiBold" panose="000007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gvA4QiW+KIGFSZllkOuGGUS/i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934E7A-F9B4-403D-AB0B-73EDA7836B79}" v="15" dt="2026-06-08T08:17:02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744A8553-6A21-BFB4-06E0-F439DC25D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A83C3B51-DC75-C165-A27A-E1C609473E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B891A175-1A6D-2AD0-7C44-23F9AE1874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4818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12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emf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emf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2388358" y="3248458"/>
            <a:ext cx="12772897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fr-FR" sz="3600" b="1" dirty="0"/>
              <a:t>CROISIÈRES, MOBILITÉS ET CONNECTIVITÉ TOURISTIQUE EN MÉDITERRANÉE </a:t>
            </a:r>
            <a:endParaRPr sz="3600" b="1" dirty="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469541" y="5100181"/>
            <a:ext cx="6801222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Jordi Torrent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AFBFC"/>
                </a:solidFill>
              </a:rPr>
              <a:t>Secretary General</a:t>
            </a:r>
            <a:endParaRPr sz="3600" b="1" dirty="0">
              <a:solidFill>
                <a:srgbClr val="FAFB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BC9D1EE8-254D-02CD-3253-7A55CD5DE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711" y="6830797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23843833-B431-AE64-0589-5CFD1C52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118;p2">
            <a:extLst>
              <a:ext uri="{FF2B5EF4-FFF2-40B4-BE49-F238E27FC236}">
                <a16:creationId xmlns:a16="http://schemas.microsoft.com/office/drawing/2014/main" id="{9A62E5F4-A686-1A3D-45DA-4920F1999ED3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777B2F61-9918-AEB2-8773-B410AD926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3066" y="1737342"/>
            <a:ext cx="8464985" cy="365778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49A2E575-2737-0013-06D5-7622CA4DDC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7630" y="5567907"/>
            <a:ext cx="8915858" cy="3892750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1DB678FC-F675-4937-F87F-BC997BD5C43D}"/>
              </a:ext>
            </a:extLst>
          </p:cNvPr>
          <p:cNvSpPr txBox="1"/>
          <p:nvPr/>
        </p:nvSpPr>
        <p:spPr>
          <a:xfrm>
            <a:off x="13000756" y="3382846"/>
            <a:ext cx="44918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AU" sz="1800" b="1" i="0" noProof="0" dirty="0">
                <a:solidFill>
                  <a:srgbClr val="050A20"/>
                </a:solidFill>
                <a:effectLst/>
                <a:latin typeface="Lato" panose="020F0502020204030203" pitchFamily="34" charset="0"/>
              </a:rPr>
              <a:t>Global cruise passenger volume reached </a:t>
            </a:r>
          </a:p>
          <a:p>
            <a:r>
              <a:rPr lang="en-AU" sz="1800" b="1" i="0" noProof="0" dirty="0">
                <a:solidFill>
                  <a:srgbClr val="050A20"/>
                </a:solidFill>
                <a:effectLst/>
                <a:latin typeface="Lato" panose="020F0502020204030203" pitchFamily="34" charset="0"/>
              </a:rPr>
              <a:t>a historic high of 37.2 million in 2025</a:t>
            </a:r>
            <a:endParaRPr lang="en-AU" sz="1800" b="1" noProof="0" dirty="0"/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DB2C61C2-E7F9-FD7B-5DF9-2724E85EB4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9828" y="4847282"/>
            <a:ext cx="2216264" cy="2000353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D1432192-08DA-31C7-9AE0-E2AFB27DBCED}"/>
              </a:ext>
            </a:extLst>
          </p:cNvPr>
          <p:cNvSpPr txBox="1"/>
          <p:nvPr/>
        </p:nvSpPr>
        <p:spPr>
          <a:xfrm>
            <a:off x="2259000" y="9806212"/>
            <a:ext cx="2850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noProof="0"/>
              <a:t>Source: CLIA </a:t>
            </a:r>
            <a:r>
              <a:rPr lang="en-AU" b="1" noProof="0" dirty="0" err="1"/>
              <a:t>anual</a:t>
            </a:r>
            <a:r>
              <a:rPr lang="en-AU" b="1" noProof="0" dirty="0"/>
              <a:t> report 2025</a:t>
            </a:r>
          </a:p>
        </p:txBody>
      </p:sp>
      <p:cxnSp>
        <p:nvCxnSpPr>
          <p:cNvPr id="10" name="Connector recte 9">
            <a:extLst>
              <a:ext uri="{FF2B5EF4-FFF2-40B4-BE49-F238E27FC236}">
                <a16:creationId xmlns:a16="http://schemas.microsoft.com/office/drawing/2014/main" id="{606948C6-3864-3BA3-F404-36D434413156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26427E40-5277-E223-20CF-C1818D54EB69}"/>
              </a:ext>
            </a:extLst>
          </p:cNvPr>
          <p:cNvSpPr txBox="1"/>
          <p:nvPr/>
        </p:nvSpPr>
        <p:spPr>
          <a:xfrm>
            <a:off x="709684" y="488896"/>
            <a:ext cx="5830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2025 Cruise industry Update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C34C9F19-6226-98F5-FEBE-99498C4F3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8188" y="8611731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Agrupa 8">
            <a:extLst>
              <a:ext uri="{FF2B5EF4-FFF2-40B4-BE49-F238E27FC236}">
                <a16:creationId xmlns:a16="http://schemas.microsoft.com/office/drawing/2014/main" id="{6872227F-19B1-1061-2E2D-E2A9C8F8FD12}"/>
              </a:ext>
            </a:extLst>
          </p:cNvPr>
          <p:cNvGrpSpPr/>
          <p:nvPr/>
        </p:nvGrpSpPr>
        <p:grpSpPr>
          <a:xfrm>
            <a:off x="1224115" y="3135394"/>
            <a:ext cx="16877451" cy="4674686"/>
            <a:chOff x="1224115" y="2346964"/>
            <a:chExt cx="16877451" cy="4674686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EBE9BA30-5C32-85CB-B3D2-1A720DCDC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115" y="2479339"/>
              <a:ext cx="8011236" cy="3693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1. </a:t>
              </a:r>
              <a:r>
                <a:rPr lang="en-AU" sz="2400" b="1" dirty="0">
                  <a:solidFill>
                    <a:schemeClr val="tx1"/>
                  </a:solidFill>
                  <a:latin typeface="Google Sans"/>
                </a:rPr>
                <a:t>Port Canaveral (United States):</a:t>
              </a:r>
              <a:r>
                <a:rPr lang="en-AU" sz="2400" dirty="0">
                  <a:solidFill>
                    <a:schemeClr val="tx1"/>
                  </a:solidFill>
                  <a:latin typeface="Google Sans"/>
                </a:rPr>
                <a:t> 8.6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2. Port Miami (United States):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8.5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3. Port of Nassau (Bahamas):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4. Port of Cozumel (Mexico):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4.7 million passengers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5. </a:t>
              </a:r>
              <a:r>
                <a:rPr lang="en-AU" sz="2400" b="1" noProof="0" dirty="0">
                  <a:solidFill>
                    <a:schemeClr val="tx1"/>
                  </a:solidFill>
                  <a:latin typeface="Google Sans"/>
                </a:rPr>
                <a:t>Port Everglades (United States):</a:t>
              </a:r>
              <a:r>
                <a:rPr lang="en-AU" sz="2400" noProof="0" dirty="0">
                  <a:solidFill>
                    <a:schemeClr val="tx1"/>
                  </a:solidFill>
                  <a:latin typeface="Google Sans"/>
                </a:rPr>
                <a:t> 4.7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AU" sz="2400" b="1" dirty="0">
                  <a:solidFill>
                    <a:schemeClr val="tx1"/>
                  </a:solidFill>
                  <a:latin typeface="Google Sans"/>
                </a:rPr>
                <a:t>6</a:t>
              </a: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Port of Barcelona (Spain):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3.9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7. Port of Civitavecchia (Italy):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3.7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8. Port of Galveston (United States):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9. Port of Southampton (United Kingdom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10. Ports of the Balearic Islands (Spain):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2.5 million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  <a:r>
                <a:rPr lang="en-AU" sz="2400" dirty="0">
                  <a:solidFill>
                    <a:schemeClr val="tx1"/>
                  </a:solidFill>
                  <a:latin typeface="Google Sans"/>
                </a:rPr>
                <a:t>passengers</a:t>
              </a:r>
            </a:p>
          </p:txBody>
        </p:sp>
        <p:pic>
          <p:nvPicPr>
            <p:cNvPr id="7" name="Imatge 6">
              <a:extLst>
                <a:ext uri="{FF2B5EF4-FFF2-40B4-BE49-F238E27FC236}">
                  <a16:creationId xmlns:a16="http://schemas.microsoft.com/office/drawing/2014/main" id="{F0A73868-E9AC-252F-66C1-CB30573DD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4000" y="2346964"/>
              <a:ext cx="8957566" cy="4520798"/>
            </a:xfrm>
            <a:prstGeom prst="rect">
              <a:avLst/>
            </a:prstGeom>
          </p:spPr>
        </p:pic>
        <p:sp>
          <p:nvSpPr>
            <p:cNvPr id="8" name="QuadreDeText 7">
              <a:extLst>
                <a:ext uri="{FF2B5EF4-FFF2-40B4-BE49-F238E27FC236}">
                  <a16:creationId xmlns:a16="http://schemas.microsoft.com/office/drawing/2014/main" id="{24E1F1EA-3822-8E8F-E030-AE7EC1991B2B}"/>
                </a:ext>
              </a:extLst>
            </p:cNvPr>
            <p:cNvSpPr txBox="1"/>
            <p:nvPr/>
          </p:nvSpPr>
          <p:spPr>
            <a:xfrm>
              <a:off x="16015739" y="6713873"/>
              <a:ext cx="20858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 err="1"/>
                <a:t>Source</a:t>
              </a:r>
              <a:r>
                <a:rPr lang="ca-ES" dirty="0"/>
                <a:t>: Port </a:t>
              </a:r>
              <a:r>
                <a:rPr lang="ca-ES" dirty="0" err="1"/>
                <a:t>economics</a:t>
              </a:r>
              <a:endParaRPr lang="es-ES" dirty="0"/>
            </a:p>
          </p:txBody>
        </p:sp>
      </p:grpSp>
      <p:cxnSp>
        <p:nvCxnSpPr>
          <p:cNvPr id="14" name="Connector recte 13">
            <a:extLst>
              <a:ext uri="{FF2B5EF4-FFF2-40B4-BE49-F238E27FC236}">
                <a16:creationId xmlns:a16="http://schemas.microsoft.com/office/drawing/2014/main" id="{A253047B-EE2C-68FE-1643-ADFA4F04B2A3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FBBD97EE-B95F-5612-673F-6DE1F8E142E5}"/>
              </a:ext>
            </a:extLst>
          </p:cNvPr>
          <p:cNvSpPr txBox="1"/>
          <p:nvPr/>
        </p:nvSpPr>
        <p:spPr>
          <a:xfrm>
            <a:off x="709684" y="488896"/>
            <a:ext cx="5830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2025 Cruise industry Update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E237E127-E845-12FC-288C-7C7D03A2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or recte 2">
            <a:extLst>
              <a:ext uri="{FF2B5EF4-FFF2-40B4-BE49-F238E27FC236}">
                <a16:creationId xmlns:a16="http://schemas.microsoft.com/office/drawing/2014/main" id="{64B59FF1-A24A-511B-6964-8F5D584D8701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33">
            <a:extLst>
              <a:ext uri="{FF2B5EF4-FFF2-40B4-BE49-F238E27FC236}">
                <a16:creationId xmlns:a16="http://schemas.microsoft.com/office/drawing/2014/main" id="{C8D98CDE-03BC-C832-26FE-0B0BDCE20230}"/>
              </a:ext>
            </a:extLst>
          </p:cNvPr>
          <p:cNvGrpSpPr/>
          <p:nvPr/>
        </p:nvGrpSpPr>
        <p:grpSpPr>
          <a:xfrm>
            <a:off x="10609828" y="4131778"/>
            <a:ext cx="5978885" cy="1384112"/>
            <a:chOff x="3167097" y="3241964"/>
            <a:chExt cx="3985923" cy="922741"/>
          </a:xfrm>
        </p:grpSpPr>
        <p:sp>
          <p:nvSpPr>
            <p:cNvPr id="5" name="Rectángulo 75">
              <a:extLst>
                <a:ext uri="{FF2B5EF4-FFF2-40B4-BE49-F238E27FC236}">
                  <a16:creationId xmlns:a16="http://schemas.microsoft.com/office/drawing/2014/main" id="{E1EBA52B-DB34-DFD3-CC2D-364BDE6A6425}"/>
                </a:ext>
              </a:extLst>
            </p:cNvPr>
            <p:cNvSpPr/>
            <p:nvPr/>
          </p:nvSpPr>
          <p:spPr>
            <a:xfrm>
              <a:off x="3167097" y="3241964"/>
              <a:ext cx="39859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sz="3000" b="1" noProof="0">
                  <a:latin typeface="Scotia" panose="020B0503020203020204"/>
                  <a:ea typeface="Arial" charset="0"/>
                  <a:cs typeface="Arial" charset="0"/>
                </a:rPr>
                <a:t>Average impact in Barcelona per call</a:t>
              </a:r>
            </a:p>
          </p:txBody>
        </p:sp>
        <p:cxnSp>
          <p:nvCxnSpPr>
            <p:cNvPr id="6" name="Conector recto 78">
              <a:extLst>
                <a:ext uri="{FF2B5EF4-FFF2-40B4-BE49-F238E27FC236}">
                  <a16:creationId xmlns:a16="http://schemas.microsoft.com/office/drawing/2014/main" id="{0F1684A0-0B74-E88F-09C5-90810F173D28}"/>
                </a:ext>
              </a:extLst>
            </p:cNvPr>
            <p:cNvCxnSpPr/>
            <p:nvPr/>
          </p:nvCxnSpPr>
          <p:spPr>
            <a:xfrm flipH="1">
              <a:off x="3782810" y="4164705"/>
              <a:ext cx="2938164" cy="0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n 84">
            <a:extLst>
              <a:ext uri="{FF2B5EF4-FFF2-40B4-BE49-F238E27FC236}">
                <a16:creationId xmlns:a16="http://schemas.microsoft.com/office/drawing/2014/main" id="{888C5FDB-368D-C87D-B126-A6EF9C9D8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765" y="2447123"/>
            <a:ext cx="862520" cy="139008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85">
            <a:extLst>
              <a:ext uri="{FF2B5EF4-FFF2-40B4-BE49-F238E27FC236}">
                <a16:creationId xmlns:a16="http://schemas.microsoft.com/office/drawing/2014/main" id="{E4F5B863-758C-1976-257C-0ECA400C7E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99" y="2774115"/>
            <a:ext cx="1177298" cy="78466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6">
            <a:extLst>
              <a:ext uri="{FF2B5EF4-FFF2-40B4-BE49-F238E27FC236}">
                <a16:creationId xmlns:a16="http://schemas.microsoft.com/office/drawing/2014/main" id="{55072035-8437-1ABD-0BD3-797889A95F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8827" y="3257966"/>
            <a:ext cx="534738" cy="5623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87">
            <a:extLst>
              <a:ext uri="{FF2B5EF4-FFF2-40B4-BE49-F238E27FC236}">
                <a16:creationId xmlns:a16="http://schemas.microsoft.com/office/drawing/2014/main" id="{FE69D297-457C-1182-87A2-2568531341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7933" y="3292313"/>
            <a:ext cx="534738" cy="5623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ángulo 88">
            <a:extLst>
              <a:ext uri="{FF2B5EF4-FFF2-40B4-BE49-F238E27FC236}">
                <a16:creationId xmlns:a16="http://schemas.microsoft.com/office/drawing/2014/main" id="{5CECE70F-6B73-0FCA-E3AD-ADAEEAFC39CE}"/>
              </a:ext>
            </a:extLst>
          </p:cNvPr>
          <p:cNvSpPr/>
          <p:nvPr/>
        </p:nvSpPr>
        <p:spPr>
          <a:xfrm>
            <a:off x="1836840" y="3990071"/>
            <a:ext cx="6800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000" b="1" noProof="0">
                <a:latin typeface="Scotia" panose="020B0503020203020204"/>
                <a:ea typeface="Arial" charset="0"/>
                <a:cs typeface="Arial" charset="0"/>
              </a:rPr>
              <a:t>Average impact in Catalunya per call </a:t>
            </a:r>
          </a:p>
        </p:txBody>
      </p:sp>
      <p:sp>
        <p:nvSpPr>
          <p:cNvPr id="12" name="Rectángulo 16">
            <a:extLst>
              <a:ext uri="{FF2B5EF4-FFF2-40B4-BE49-F238E27FC236}">
                <a16:creationId xmlns:a16="http://schemas.microsoft.com/office/drawing/2014/main" id="{6387ACB1-980C-EAF9-CE34-27AF6D5E4885}"/>
              </a:ext>
            </a:extLst>
          </p:cNvPr>
          <p:cNvSpPr/>
          <p:nvPr/>
        </p:nvSpPr>
        <p:spPr>
          <a:xfrm>
            <a:off x="4898392" y="2177516"/>
            <a:ext cx="93714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Number </a:t>
            </a:r>
            <a:r>
              <a:rPr lang="es-ES" sz="3000" b="1" dirty="0" err="1">
                <a:latin typeface="Arial" charset="0"/>
                <a:ea typeface="Arial" charset="0"/>
                <a:cs typeface="Arial" charset="0"/>
              </a:rPr>
              <a:t>of</a:t>
            </a:r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000" b="1" dirty="0" err="1">
                <a:latin typeface="Arial" charset="0"/>
                <a:ea typeface="Arial" charset="0"/>
                <a:cs typeface="Arial" charset="0"/>
              </a:rPr>
              <a:t>calls</a:t>
            </a:r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 in 2025: 825</a:t>
            </a:r>
            <a:endParaRPr lang="es-ES" sz="3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ángulo 90">
            <a:extLst>
              <a:ext uri="{FF2B5EF4-FFF2-40B4-BE49-F238E27FC236}">
                <a16:creationId xmlns:a16="http://schemas.microsoft.com/office/drawing/2014/main" id="{55F00A13-9374-8CC7-6F91-073042183C2F}"/>
              </a:ext>
            </a:extLst>
          </p:cNvPr>
          <p:cNvSpPr/>
          <p:nvPr/>
        </p:nvSpPr>
        <p:spPr>
          <a:xfrm>
            <a:off x="4505761" y="6544388"/>
            <a:ext cx="2324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0,4 M€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Rentas salariales</a:t>
            </a:r>
          </a:p>
        </p:txBody>
      </p:sp>
      <p:cxnSp>
        <p:nvCxnSpPr>
          <p:cNvPr id="14" name="Conector recto 92">
            <a:extLst>
              <a:ext uri="{FF2B5EF4-FFF2-40B4-BE49-F238E27FC236}">
                <a16:creationId xmlns:a16="http://schemas.microsoft.com/office/drawing/2014/main" id="{6CCB2E61-9301-D44B-C145-998F4EBED0F5}"/>
              </a:ext>
            </a:extLst>
          </p:cNvPr>
          <p:cNvCxnSpPr/>
          <p:nvPr/>
        </p:nvCxnSpPr>
        <p:spPr>
          <a:xfrm>
            <a:off x="10060366" y="5346182"/>
            <a:ext cx="757179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ángulo 94">
            <a:extLst>
              <a:ext uri="{FF2B5EF4-FFF2-40B4-BE49-F238E27FC236}">
                <a16:creationId xmlns:a16="http://schemas.microsoft.com/office/drawing/2014/main" id="{2C3456C9-F1BD-A2E6-F88C-3A64494EDA2A}"/>
              </a:ext>
            </a:extLst>
          </p:cNvPr>
          <p:cNvSpPr/>
          <p:nvPr/>
        </p:nvSpPr>
        <p:spPr>
          <a:xfrm>
            <a:off x="3199958" y="6626833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0,9 M€ </a:t>
            </a:r>
          </a:p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GDP</a:t>
            </a:r>
          </a:p>
        </p:txBody>
      </p:sp>
      <p:pic>
        <p:nvPicPr>
          <p:cNvPr id="16" name="Imagen 95">
            <a:extLst>
              <a:ext uri="{FF2B5EF4-FFF2-40B4-BE49-F238E27FC236}">
                <a16:creationId xmlns:a16="http://schemas.microsoft.com/office/drawing/2014/main" id="{D5183D02-5579-A77E-C927-C0ECFD58B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4462" y="5573356"/>
            <a:ext cx="1003925" cy="1003925"/>
          </a:xfrm>
          <a:prstGeom prst="rect">
            <a:avLst/>
          </a:prstGeom>
        </p:spPr>
      </p:pic>
      <p:pic>
        <p:nvPicPr>
          <p:cNvPr id="17" name="Picture 2" descr="https://sdmntprpolandcentral.oaiusercontent.com/files/00000000-3870-620a-a86f-e4bb9e1dfae7/raw?se=2025-06-05T18%3A08%3A20Z&amp;sp=r&amp;sv=2024-08-04&amp;sr=b&amp;scid=9c237abb-9910-5a32-a41f-8ab5e2ed3e7b&amp;skoid=76024c37-11e2-4c92-aa07-7e519fbe2d0f&amp;sktid=a48cca56-e6da-484e-a814-9c849652bcb3&amp;skt=2025-06-05T16%3A07%3A22Z&amp;ske=2025-06-06T16%3A07%3A22Z&amp;sks=b&amp;skv=2024-08-04&amp;sig=b1LYh15W1SeJo2BoicTq8ZLlAGUb6n6iR35DEH0Y3e8%3D">
            <a:extLst>
              <a:ext uri="{FF2B5EF4-FFF2-40B4-BE49-F238E27FC236}">
                <a16:creationId xmlns:a16="http://schemas.microsoft.com/office/drawing/2014/main" id="{0BE65E81-1E29-628A-C353-2FB5D954F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8" y="5595527"/>
            <a:ext cx="1086362" cy="10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97">
            <a:extLst>
              <a:ext uri="{FF2B5EF4-FFF2-40B4-BE49-F238E27FC236}">
                <a16:creationId xmlns:a16="http://schemas.microsoft.com/office/drawing/2014/main" id="{07DD42DC-9EBF-8B57-1425-EAC78A38C2D9}"/>
              </a:ext>
            </a:extLst>
          </p:cNvPr>
          <p:cNvSpPr/>
          <p:nvPr/>
        </p:nvSpPr>
        <p:spPr>
          <a:xfrm>
            <a:off x="6870782" y="6586745"/>
            <a:ext cx="19191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a-ES" sz="2400" b="1" dirty="0">
                <a:latin typeface="Scotia" panose="020B0503020203020204"/>
                <a:cs typeface="Arial" charset="0"/>
              </a:rPr>
              <a:t>       11,9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Ocupados</a:t>
            </a:r>
            <a:r>
              <a:rPr lang="ca-ES" sz="2400" b="1" dirty="0">
                <a:latin typeface="Scotia" panose="020B0503020203020204"/>
                <a:cs typeface="Arial" charset="0"/>
              </a:rPr>
              <a:t> </a:t>
            </a:r>
          </a:p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(10,6 ETC)</a:t>
            </a:r>
          </a:p>
        </p:txBody>
      </p:sp>
      <p:sp>
        <p:nvSpPr>
          <p:cNvPr id="19" name="Rectángulo 98">
            <a:extLst>
              <a:ext uri="{FF2B5EF4-FFF2-40B4-BE49-F238E27FC236}">
                <a16:creationId xmlns:a16="http://schemas.microsoft.com/office/drawing/2014/main" id="{55926886-B439-86FB-539D-1EED5001DCC4}"/>
              </a:ext>
            </a:extLst>
          </p:cNvPr>
          <p:cNvSpPr/>
          <p:nvPr/>
        </p:nvSpPr>
        <p:spPr>
          <a:xfrm>
            <a:off x="13301938" y="6545129"/>
            <a:ext cx="2324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0,3 M€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Rentas</a:t>
            </a:r>
            <a:r>
              <a:rPr lang="ca-ES" sz="2400" b="1" dirty="0">
                <a:latin typeface="Scotia" panose="020B0503020203020204"/>
                <a:cs typeface="Arial" charset="0"/>
              </a:rPr>
              <a:t> salariales</a:t>
            </a:r>
          </a:p>
        </p:txBody>
      </p:sp>
      <p:sp>
        <p:nvSpPr>
          <p:cNvPr id="20" name="Rectángulo 99">
            <a:extLst>
              <a:ext uri="{FF2B5EF4-FFF2-40B4-BE49-F238E27FC236}">
                <a16:creationId xmlns:a16="http://schemas.microsoft.com/office/drawing/2014/main" id="{290969EF-5696-3418-3AE8-F8F87BD2A19A}"/>
              </a:ext>
            </a:extLst>
          </p:cNvPr>
          <p:cNvSpPr/>
          <p:nvPr/>
        </p:nvSpPr>
        <p:spPr>
          <a:xfrm>
            <a:off x="9624674" y="6550729"/>
            <a:ext cx="16738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ea typeface="Arial" charset="0"/>
                <a:cs typeface="Arial" charset="0"/>
              </a:rPr>
              <a:t>1,1 M€ </a:t>
            </a:r>
          </a:p>
          <a:p>
            <a:pPr lvl="0" algn="ctr"/>
            <a:r>
              <a:rPr lang="es-ES" sz="2400" b="1" dirty="0">
                <a:latin typeface="Scotia" panose="020B0503020203020204"/>
                <a:ea typeface="Arial" charset="0"/>
                <a:cs typeface="Arial" charset="0"/>
              </a:rPr>
              <a:t>Facturación</a:t>
            </a:r>
          </a:p>
        </p:txBody>
      </p:sp>
      <p:sp>
        <p:nvSpPr>
          <p:cNvPr id="21" name="Rectángulo 100">
            <a:extLst>
              <a:ext uri="{FF2B5EF4-FFF2-40B4-BE49-F238E27FC236}">
                <a16:creationId xmlns:a16="http://schemas.microsoft.com/office/drawing/2014/main" id="{F983D381-3000-B163-7C9A-70CDB540415D}"/>
              </a:ext>
            </a:extLst>
          </p:cNvPr>
          <p:cNvSpPr/>
          <p:nvPr/>
        </p:nvSpPr>
        <p:spPr>
          <a:xfrm>
            <a:off x="12048742" y="6690181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0,6 M€ </a:t>
            </a:r>
          </a:p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GDP</a:t>
            </a:r>
          </a:p>
        </p:txBody>
      </p:sp>
      <p:pic>
        <p:nvPicPr>
          <p:cNvPr id="22" name="Imagen 101">
            <a:extLst>
              <a:ext uri="{FF2B5EF4-FFF2-40B4-BE49-F238E27FC236}">
                <a16:creationId xmlns:a16="http://schemas.microsoft.com/office/drawing/2014/main" id="{FA8E6713-B454-C2EA-E6FE-2671266036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70639" y="5574097"/>
            <a:ext cx="1003925" cy="1003925"/>
          </a:xfrm>
          <a:prstGeom prst="rect">
            <a:avLst/>
          </a:prstGeom>
        </p:spPr>
      </p:pic>
      <p:pic>
        <p:nvPicPr>
          <p:cNvPr id="23" name="Picture 2" descr="https://sdmntprpolandcentral.oaiusercontent.com/files/00000000-3870-620a-a86f-e4bb9e1dfae7/raw?se=2025-06-05T18%3A08%3A20Z&amp;sp=r&amp;sv=2024-08-04&amp;sr=b&amp;scid=9c237abb-9910-5a32-a41f-8ab5e2ed3e7b&amp;skoid=76024c37-11e2-4c92-aa07-7e519fbe2d0f&amp;sktid=a48cca56-e6da-484e-a814-9c849652bcb3&amp;skt=2025-06-05T16%3A07%3A22Z&amp;ske=2025-06-06T16%3A07%3A22Z&amp;sks=b&amp;skv=2024-08-04&amp;sig=b1LYh15W1SeJo2BoicTq8ZLlAGUb6n6iR35DEH0Y3e8%3D">
            <a:extLst>
              <a:ext uri="{FF2B5EF4-FFF2-40B4-BE49-F238E27FC236}">
                <a16:creationId xmlns:a16="http://schemas.microsoft.com/office/drawing/2014/main" id="{205D194F-84E6-5D7C-ABFE-C90848DAB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335" y="5596268"/>
            <a:ext cx="1086362" cy="10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103">
            <a:extLst>
              <a:ext uri="{FF2B5EF4-FFF2-40B4-BE49-F238E27FC236}">
                <a16:creationId xmlns:a16="http://schemas.microsoft.com/office/drawing/2014/main" id="{7C76E8DE-9300-AE1D-B62C-3A2D6537B071}"/>
              </a:ext>
            </a:extLst>
          </p:cNvPr>
          <p:cNvSpPr/>
          <p:nvPr/>
        </p:nvSpPr>
        <p:spPr>
          <a:xfrm>
            <a:off x="15678047" y="6545129"/>
            <a:ext cx="19191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a-ES" sz="2400" b="1" dirty="0">
                <a:latin typeface="Scotia" panose="020B0503020203020204"/>
                <a:cs typeface="Arial" charset="0"/>
              </a:rPr>
              <a:t>         8,4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Ocupados</a:t>
            </a:r>
            <a:r>
              <a:rPr lang="ca-ES" sz="2400" b="1" dirty="0">
                <a:latin typeface="Scotia" panose="020B0503020203020204"/>
                <a:cs typeface="Arial" charset="0"/>
              </a:rPr>
              <a:t> </a:t>
            </a:r>
          </a:p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(7,6 ETC)</a:t>
            </a:r>
          </a:p>
        </p:txBody>
      </p:sp>
      <p:pic>
        <p:nvPicPr>
          <p:cNvPr id="25" name="Imagen 104">
            <a:extLst>
              <a:ext uri="{FF2B5EF4-FFF2-40B4-BE49-F238E27FC236}">
                <a16:creationId xmlns:a16="http://schemas.microsoft.com/office/drawing/2014/main" id="{75870EC4-0F02-9282-4C7B-40C1793C19A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13414" y="5596268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n 105">
            <a:extLst>
              <a:ext uri="{FF2B5EF4-FFF2-40B4-BE49-F238E27FC236}">
                <a16:creationId xmlns:a16="http://schemas.microsoft.com/office/drawing/2014/main" id="{A432E490-DFF0-7984-BEB8-963C7FF6CA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67759" y="5601264"/>
            <a:ext cx="732359" cy="74398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106">
            <a:extLst>
              <a:ext uri="{FF2B5EF4-FFF2-40B4-BE49-F238E27FC236}">
                <a16:creationId xmlns:a16="http://schemas.microsoft.com/office/drawing/2014/main" id="{8A587E60-E1C4-BDE9-2C4B-102C834D5F6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631" y="5744384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107">
            <a:extLst>
              <a:ext uri="{FF2B5EF4-FFF2-40B4-BE49-F238E27FC236}">
                <a16:creationId xmlns:a16="http://schemas.microsoft.com/office/drawing/2014/main" id="{8EF058A8-20F1-DE9D-38B3-60D5130A64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4995" y="5695943"/>
            <a:ext cx="732359" cy="74398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QuadreDeText 29">
            <a:extLst>
              <a:ext uri="{FF2B5EF4-FFF2-40B4-BE49-F238E27FC236}">
                <a16:creationId xmlns:a16="http://schemas.microsoft.com/office/drawing/2014/main" id="{EEDA3DB4-B5A4-6B35-96BC-044DD393687C}"/>
              </a:ext>
            </a:extLst>
          </p:cNvPr>
          <p:cNvSpPr txBox="1"/>
          <p:nvPr/>
        </p:nvSpPr>
        <p:spPr>
          <a:xfrm>
            <a:off x="709684" y="488896"/>
            <a:ext cx="8654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Bets practice in the MED: Port of Barcelona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36FFC451-2868-3E41-85A5-90FFE788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6D7C2E67-ECC4-062F-DCE8-B1CD2C398076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0A44CA98-A2BC-AF54-E7E6-B959C6AA8B3D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343FC0C5-5EDF-55D8-9BDB-C06322B0F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or recte 2">
            <a:extLst>
              <a:ext uri="{FF2B5EF4-FFF2-40B4-BE49-F238E27FC236}">
                <a16:creationId xmlns:a16="http://schemas.microsoft.com/office/drawing/2014/main" id="{D8B36D15-101F-B0DC-12BB-22B04E610098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106">
            <a:extLst>
              <a:ext uri="{FF2B5EF4-FFF2-40B4-BE49-F238E27FC236}">
                <a16:creationId xmlns:a16="http://schemas.microsoft.com/office/drawing/2014/main" id="{0034537A-93C3-924B-7D80-D11EEB55E9D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631" y="5744384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QuadreDeText 28">
            <a:extLst>
              <a:ext uri="{FF2B5EF4-FFF2-40B4-BE49-F238E27FC236}">
                <a16:creationId xmlns:a16="http://schemas.microsoft.com/office/drawing/2014/main" id="{1740E898-8F2E-97A4-5BE5-578D52575685}"/>
              </a:ext>
            </a:extLst>
          </p:cNvPr>
          <p:cNvSpPr txBox="1"/>
          <p:nvPr/>
        </p:nvSpPr>
        <p:spPr>
          <a:xfrm>
            <a:off x="2501694" y="2827800"/>
            <a:ext cx="8193269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noProof="0" dirty="0"/>
              <a:t>IMPACT</a:t>
            </a:r>
          </a:p>
          <a:p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More than 9,000 full time jobs </a:t>
            </a:r>
          </a:p>
          <a:p>
            <a:r>
              <a:rPr lang="en-AU" sz="3600" noProof="0" dirty="0"/>
              <a:t>(50% non touristic)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Intercontinental direct air connectivity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Taxes revenues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Diversification of port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Shipping lines cargo &amp; passenger</a:t>
            </a:r>
          </a:p>
          <a:p>
            <a:r>
              <a:rPr lang="en-AU" sz="3600" dirty="0"/>
              <a:t>s</a:t>
            </a:r>
            <a:r>
              <a:rPr lang="en-AU" sz="3600" noProof="0" dirty="0" err="1"/>
              <a:t>ynergies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</p:txBody>
      </p:sp>
      <p:sp>
        <p:nvSpPr>
          <p:cNvPr id="30" name="QuadreDeText 29">
            <a:extLst>
              <a:ext uri="{FF2B5EF4-FFF2-40B4-BE49-F238E27FC236}">
                <a16:creationId xmlns:a16="http://schemas.microsoft.com/office/drawing/2014/main" id="{2BB4D738-3E9E-D6EA-A689-4B1C4B05B5C7}"/>
              </a:ext>
            </a:extLst>
          </p:cNvPr>
          <p:cNvSpPr txBox="1"/>
          <p:nvPr/>
        </p:nvSpPr>
        <p:spPr>
          <a:xfrm>
            <a:off x="709684" y="488896"/>
            <a:ext cx="8654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Bets practice in the MED: Port of Barcelona</a:t>
            </a:r>
          </a:p>
        </p:txBody>
      </p:sp>
      <p:sp>
        <p:nvSpPr>
          <p:cNvPr id="31" name="QuadreDeText 30">
            <a:extLst>
              <a:ext uri="{FF2B5EF4-FFF2-40B4-BE49-F238E27FC236}">
                <a16:creationId xmlns:a16="http://schemas.microsoft.com/office/drawing/2014/main" id="{0CC4F72C-6BDF-19DC-7A66-321130DF3B0D}"/>
              </a:ext>
            </a:extLst>
          </p:cNvPr>
          <p:cNvSpPr txBox="1"/>
          <p:nvPr/>
        </p:nvSpPr>
        <p:spPr>
          <a:xfrm>
            <a:off x="11416255" y="2728221"/>
            <a:ext cx="6192721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noProof="0" dirty="0"/>
              <a:t>TRENDS</a:t>
            </a:r>
          </a:p>
          <a:p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City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Decarbonisation (OPS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Reduction pollution (LNG)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Turnaround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Longer season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Bigger vessels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Diversification of </a:t>
            </a:r>
            <a:r>
              <a:rPr lang="en-AU" sz="3600" dirty="0"/>
              <a:t>excursions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…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</p:txBody>
      </p:sp>
    </p:spTree>
    <p:extLst>
      <p:ext uri="{BB962C8B-B14F-4D97-AF65-F5344CB8AC3E}">
        <p14:creationId xmlns:p14="http://schemas.microsoft.com/office/powerpoint/2010/main" val="1344727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64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votre attention!</a:t>
            </a:r>
            <a:endParaRPr sz="7164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82" i="1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Conctactez moi sur :</a:t>
            </a:r>
            <a:endParaRPr sz="3582" i="1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46" name="Google Shape;146;p4" title="LinkedI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/>
          <p:nvPr/>
        </p:nvSpPr>
        <p:spPr>
          <a:xfrm>
            <a:off x="2680874" y="6368606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jordi.torrent@medports.net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0510033" y="6379592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medports.net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0" name="Google Shape;150;p4" title="Webs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53C1B034-E00D-26BC-BF7C-1B4E5594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08c0ff-62cc-430e-b5d4-1a081b153f64">
      <Terms xmlns="http://schemas.microsoft.com/office/infopath/2007/PartnerControls"/>
    </lcf76f155ced4ddcb4097134ff3c332f>
    <TaxCatchAll xmlns="8922c96a-e6f2-4578-8194-98fd6838ce3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4FA69D8E440242B170A44843A7A177" ma:contentTypeVersion="19" ma:contentTypeDescription="Crear nuevo documento." ma:contentTypeScope="" ma:versionID="740a1698db044add1fb3d14f37caff20">
  <xsd:schema xmlns:xsd="http://www.w3.org/2001/XMLSchema" xmlns:xs="http://www.w3.org/2001/XMLSchema" xmlns:p="http://schemas.microsoft.com/office/2006/metadata/properties" xmlns:ns2="fb08c0ff-62cc-430e-b5d4-1a081b153f64" xmlns:ns3="8922c96a-e6f2-4578-8194-98fd6838ce3a" targetNamespace="http://schemas.microsoft.com/office/2006/metadata/properties" ma:root="true" ma:fieldsID="21d6d915edd03b783d0d559dcb4c2a36" ns2:_="" ns3:_="">
    <xsd:import namespace="fb08c0ff-62cc-430e-b5d4-1a081b153f64"/>
    <xsd:import namespace="8922c96a-e6f2-4578-8194-98fd6838ce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c0ff-62cc-430e-b5d4-1a081b153f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d148d9a3-58a2-47b4-a61c-a16ce9f3f8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22c96a-e6f2-4578-8194-98fd6838ce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7f67f42-aeaf-4c8a-9297-26eba4a739c1}" ma:internalName="TaxCatchAll" ma:showField="CatchAllData" ma:web="8922c96a-e6f2-4578-8194-98fd6838ce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8C59E0-F475-46C9-A86D-E82E19F32316}">
  <ds:schemaRefs>
    <ds:schemaRef ds:uri="http://schemas.microsoft.com/office/2006/metadata/properties"/>
    <ds:schemaRef ds:uri="http://schemas.microsoft.com/office/infopath/2007/PartnerControls"/>
    <ds:schemaRef ds:uri="fb08c0ff-62cc-430e-b5d4-1a081b153f64"/>
    <ds:schemaRef ds:uri="8922c96a-e6f2-4578-8194-98fd6838ce3a"/>
  </ds:schemaRefs>
</ds:datastoreItem>
</file>

<file path=customXml/itemProps2.xml><?xml version="1.0" encoding="utf-8"?>
<ds:datastoreItem xmlns:ds="http://schemas.openxmlformats.org/officeDocument/2006/customXml" ds:itemID="{BF276484-26F8-40F9-A466-06A6E77E7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08c0ff-62cc-430e-b5d4-1a081b153f64"/>
    <ds:schemaRef ds:uri="8922c96a-e6f2-4578-8194-98fd6838ce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03B841-A6C1-4D7C-88C3-2215569627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297</Words>
  <Application>Microsoft Office PowerPoint</Application>
  <PresentationFormat>Personalitzat</PresentationFormat>
  <Paragraphs>64</Paragraphs>
  <Slides>6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16" baseType="lpstr">
      <vt:lpstr>Poppins SemiBold</vt:lpstr>
      <vt:lpstr>Calibri</vt:lpstr>
      <vt:lpstr>Poppins</vt:lpstr>
      <vt:lpstr>Scotia</vt:lpstr>
      <vt:lpstr>Arial Rounded</vt:lpstr>
      <vt:lpstr>Google Sans</vt:lpstr>
      <vt:lpstr>Arial</vt:lpstr>
      <vt:lpstr>Lato</vt:lpstr>
      <vt:lpstr>Poppins Medium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Jordi Torrent Pujol</dc:creator>
  <cp:lastModifiedBy>Jordi Torrent Pujol</cp:lastModifiedBy>
  <cp:revision>2</cp:revision>
  <dcterms:created xsi:type="dcterms:W3CDTF">2006-08-16T00:00:00Z</dcterms:created>
  <dcterms:modified xsi:type="dcterms:W3CDTF">2026-06-08T08:20:19Z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0x010100844FA69D8E440242B170A44843A7A177</vt:lpwstr>
  </property>
</Properties>
</file>