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  <p:sldId id="275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5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c:style val="2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2D3A45"/>
                </a:solidFill>
                <a:latin typeface="Arial"/>
              </a:defRPr>
            </a:pPr>
            <a:r>
              <a:rPr lang="fr-FR" sz="1000" b="0" i="0" u="none" strike="noStrike">
                <a:solidFill>
                  <a:srgbClr val="2D3A45"/>
                </a:solidFill>
                <a:latin typeface="Arial"/>
              </a:rPr>
              <a:t>Millions d'arrivées touristiques internationales au Maroc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Arrivées (millions)</c:v>
                </c:pt>
              </c:strCache>
            </c:strRef>
          </c:tx>
          <c:spPr>
            <a:ln w="38100" cap="flat">
              <a:solidFill>
                <a:srgbClr val="A0522D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A0522D"/>
              </a:solidFill>
              <a:ln w="9525" cap="flat">
                <a:solidFill>
                  <a:srgbClr val="A0522D"/>
                </a:solidFill>
                <a:prstDash val="solid"/>
                <a:round/>
              </a:ln>
              <a:effectLst/>
            </c:spPr>
          </c:marker>
          <c:cat>
            <c:strRef>
              <c:f>Sheet1!$A$2:$A$16</c:f>
              <c:strCache>
                <c:ptCount val="15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2012</c:v>
                </c:pt>
                <c:pt idx="6">
                  <c:v>2015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4</c:v>
                </c:pt>
                <c:pt idx="1">
                  <c:v>2.6</c:v>
                </c:pt>
                <c:pt idx="2">
                  <c:v>4.3</c:v>
                </c:pt>
                <c:pt idx="3">
                  <c:v>5.8</c:v>
                </c:pt>
                <c:pt idx="4">
                  <c:v>9.3000000000000007</c:v>
                </c:pt>
                <c:pt idx="5">
                  <c:v>9.4</c:v>
                </c:pt>
                <c:pt idx="6">
                  <c:v>10.199999999999999</c:v>
                </c:pt>
                <c:pt idx="7">
                  <c:v>12.3</c:v>
                </c:pt>
                <c:pt idx="8">
                  <c:v>13</c:v>
                </c:pt>
                <c:pt idx="9">
                  <c:v>2.8</c:v>
                </c:pt>
                <c:pt idx="10">
                  <c:v>5.9</c:v>
                </c:pt>
                <c:pt idx="11">
                  <c:v>11</c:v>
                </c:pt>
                <c:pt idx="12">
                  <c:v>14.5</c:v>
                </c:pt>
                <c:pt idx="13">
                  <c:v>17.399999999999999</c:v>
                </c:pt>
                <c:pt idx="14">
                  <c:v>19.8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98260896"/>
        <c:axId val="-1698265248"/>
      </c:lineChart>
      <c:catAx>
        <c:axId val="-169826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C4033"/>
                </a:solidFill>
                <a:latin typeface="Arial"/>
              </a:defRPr>
            </a:pPr>
            <a:endParaRPr lang="fr-FR"/>
          </a:p>
        </c:txPr>
        <c:crossAx val="-1698265248"/>
        <c:crosses val="autoZero"/>
        <c:auto val="1"/>
        <c:lblAlgn val="ctr"/>
        <c:lblOffset val="100"/>
        <c:noMultiLvlLbl val="1"/>
      </c:catAx>
      <c:valAx>
        <c:axId val="-1698265248"/>
        <c:scaling>
          <c:orientation val="minMax"/>
          <c:max val="22"/>
          <c:min val="0"/>
        </c:scaling>
        <c:delete val="0"/>
        <c:axPos val="l"/>
        <c:majorGridlines>
          <c:spPr>
            <a:ln w="6350" cap="flat">
              <a:solidFill>
                <a:srgbClr val="E8DDD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C4033"/>
                </a:solidFill>
                <a:latin typeface="Arial"/>
              </a:defRPr>
            </a:pPr>
            <a:endParaRPr lang="fr-FR"/>
          </a:p>
        </c:txPr>
        <c:crossAx val="-1698260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c:style val="2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2D3A45"/>
                </a:solidFill>
                <a:latin typeface="Arial"/>
              </a:defRPr>
            </a:pPr>
            <a:r>
              <a:rPr sz="1000" b="0" i="0" u="none" strike="noStrike">
                <a:solidFill>
                  <a:srgbClr val="2D3A45"/>
                </a:solidFill>
                <a:latin typeface="Arial"/>
              </a:rPr>
              <a:t>Répartition des arrivées par marché émetteur (%)</a:t>
            </a:r>
          </a:p>
        </c:rich>
      </c:tx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Marchés émetteurs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A6F97"/>
              </a:solidFill>
              <a:effectLst/>
            </c:spPr>
          </c:dPt>
          <c:dPt>
            <c:idx val="1"/>
            <c:bubble3D val="0"/>
            <c:spPr>
              <a:solidFill>
                <a:srgbClr val="A0522D"/>
              </a:solidFill>
              <a:effectLst/>
            </c:spPr>
          </c:dPt>
          <c:dPt>
            <c:idx val="2"/>
            <c:bubble3D val="0"/>
            <c:spPr>
              <a:solidFill>
                <a:srgbClr val="4A7C59"/>
              </a:solidFill>
              <a:effectLst/>
            </c:spPr>
          </c:dPt>
          <c:dPt>
            <c:idx val="3"/>
            <c:bubble3D val="0"/>
            <c:spPr>
              <a:solidFill>
                <a:srgbClr val="C9972A"/>
              </a:solidFill>
              <a:effectLst/>
            </c:spPr>
          </c:dPt>
          <c:dPt>
            <c:idx val="4"/>
            <c:bubble3D val="0"/>
            <c:spPr>
              <a:solidFill>
                <a:srgbClr val="7B3F1E"/>
              </a:solidFill>
              <a:effectLst/>
            </c:spPr>
          </c:dPt>
          <c:dPt>
            <c:idx val="5"/>
            <c:bubble3D val="0"/>
            <c:spPr>
              <a:solidFill>
                <a:srgbClr val="1A6B72"/>
              </a:solidFill>
              <a:effectLst/>
            </c:spPr>
          </c:dPt>
          <c:dPt>
            <c:idx val="6"/>
            <c:bubble3D val="0"/>
            <c:spPr>
              <a:solidFill>
                <a:srgbClr val="D4860A"/>
              </a:solidFill>
              <a:effectLst/>
            </c:spPr>
          </c:dPt>
          <c:dPt>
            <c:idx val="7"/>
            <c:bubble3D val="0"/>
            <c:spPr>
              <a:solidFill>
                <a:srgbClr val="8C7B6B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France</c:v>
                </c:pt>
                <c:pt idx="1">
                  <c:v>Espagne</c:v>
                </c:pt>
                <c:pt idx="2">
                  <c:v>Allemagne</c:v>
                </c:pt>
                <c:pt idx="3">
                  <c:v>Royaume-Uni</c:v>
                </c:pt>
                <c:pt idx="4">
                  <c:v>MRE (diaspora)</c:v>
                </c:pt>
                <c:pt idx="5">
                  <c:v>Autres Europe</c:v>
                </c:pt>
                <c:pt idx="6">
                  <c:v>Golfe &amp; Asie</c:v>
                </c:pt>
                <c:pt idx="7">
                  <c:v>Amériques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22</c:v>
                </c:pt>
                <c:pt idx="1">
                  <c:v>12</c:v>
                </c:pt>
                <c:pt idx="2">
                  <c:v>8</c:v>
                </c:pt>
                <c:pt idx="3">
                  <c:v>7</c:v>
                </c:pt>
                <c:pt idx="4">
                  <c:v>26</c:v>
                </c:pt>
                <c:pt idx="5">
                  <c:v>11</c:v>
                </c:pt>
                <c:pt idx="6">
                  <c:v>8</c:v>
                </c:pt>
                <c:pt idx="7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5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50"/>
          </a:pPr>
          <a:endParaRPr lang="fr-FR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c:style val="2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2D3A45"/>
                </a:solidFill>
                <a:latin typeface="Arial"/>
              </a:defRPr>
            </a:pPr>
            <a:r>
              <a:rPr sz="1000" b="0" i="0" u="none" strike="noStrike">
                <a:solidFill>
                  <a:srgbClr val="2D3A45"/>
                </a:solidFill>
                <a:latin typeface="Arial"/>
              </a:rPr>
              <a:t>Arrivées touristiques - millions (données confirmées 2025)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Arrivées 2025 (millions)</c:v>
                </c:pt>
              </c:strCache>
            </c:strRef>
          </c:tx>
          <c:spPr>
            <a:solidFill>
              <a:srgbClr val="8C7B6B"/>
            </a:solidFill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  <c:spPr>
              <a:solidFill>
                <a:srgbClr val="A0522D"/>
              </a:solidFill>
              <a:effectLst/>
            </c:spPr>
          </c:dPt>
          <c:dPt>
            <c:idx val="7"/>
            <c:invertIfNegative val="0"/>
            <c:bubble3D val="0"/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2D3A45"/>
                    </a:solidFill>
                    <a:latin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France</c:v>
                </c:pt>
                <c:pt idx="1">
                  <c:v>Espagne</c:v>
                </c:pt>
                <c:pt idx="2">
                  <c:v>Turquie</c:v>
                </c:pt>
                <c:pt idx="3">
                  <c:v>Italie</c:v>
                </c:pt>
                <c:pt idx="4">
                  <c:v>Grèce</c:v>
                </c:pt>
                <c:pt idx="5">
                  <c:v>Égypte</c:v>
                </c:pt>
                <c:pt idx="6">
                  <c:v>Maroc</c:v>
                </c:pt>
                <c:pt idx="7">
                  <c:v>Tunisie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100</c:v>
                </c:pt>
                <c:pt idx="1">
                  <c:v>95</c:v>
                </c:pt>
                <c:pt idx="2">
                  <c:v>60</c:v>
                </c:pt>
                <c:pt idx="3">
                  <c:v>57</c:v>
                </c:pt>
                <c:pt idx="4">
                  <c:v>32</c:v>
                </c:pt>
                <c:pt idx="5">
                  <c:v>15</c:v>
                </c:pt>
                <c:pt idx="6">
                  <c:v>19.8</c:v>
                </c:pt>
                <c:pt idx="7">
                  <c:v>10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698255456"/>
        <c:axId val="-1698254912"/>
      </c:barChart>
      <c:catAx>
        <c:axId val="-16982554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C4033"/>
                </a:solidFill>
                <a:latin typeface="Arial"/>
              </a:defRPr>
            </a:pPr>
            <a:endParaRPr lang="fr-FR"/>
          </a:p>
        </c:txPr>
        <c:crossAx val="-1698254912"/>
        <c:crosses val="autoZero"/>
        <c:auto val="1"/>
        <c:lblAlgn val="ctr"/>
        <c:lblOffset val="100"/>
        <c:noMultiLvlLbl val="1"/>
      </c:catAx>
      <c:valAx>
        <c:axId val="-169825491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8DDD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C4033"/>
                </a:solidFill>
                <a:latin typeface="Arial"/>
              </a:defRPr>
            </a:pPr>
            <a:endParaRPr lang="fr-FR"/>
          </a:p>
        </c:txPr>
        <c:crossAx val="-1698255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c:style val="2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2D3A45"/>
                </a:solidFill>
                <a:latin typeface="Arial"/>
              </a:defRPr>
            </a:pPr>
            <a:r>
              <a:rPr sz="1000" b="0" i="0" u="none" strike="noStrike">
                <a:solidFill>
                  <a:srgbClr val="2D3A45"/>
                </a:solidFill>
                <a:latin typeface="Arial"/>
              </a:rPr>
              <a:t>Répartition des 8 Mds MAD investis en 2025 (%)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Répartition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A0522D"/>
              </a:solidFill>
              <a:effectLst/>
            </c:spPr>
          </c:dPt>
          <c:dPt>
            <c:idx val="1"/>
            <c:bubble3D val="0"/>
            <c:spPr>
              <a:solidFill>
                <a:srgbClr val="2A6F97"/>
              </a:solidFill>
              <a:effectLst/>
            </c:spPr>
          </c:dPt>
          <c:dPt>
            <c:idx val="2"/>
            <c:bubble3D val="0"/>
            <c:spPr>
              <a:solidFill>
                <a:srgbClr val="C9972A"/>
              </a:solidFill>
              <a:effectLst/>
            </c:spPr>
          </c:dPt>
          <c:dPt>
            <c:idx val="3"/>
            <c:bubble3D val="0"/>
            <c:spPr>
              <a:solidFill>
                <a:srgbClr val="4A7C59"/>
              </a:solidFill>
              <a:effectLst/>
            </c:spPr>
          </c:dPt>
          <c:dPt>
            <c:idx val="4"/>
            <c:bubble3D val="0"/>
            <c:spPr>
              <a:solidFill>
                <a:srgbClr val="1A6B72"/>
              </a:solidFill>
              <a:effectLst/>
            </c:spPr>
          </c:dPt>
          <c:dPt>
            <c:idx val="5"/>
            <c:bubble3D val="0"/>
            <c:spPr>
              <a:solidFill>
                <a:srgbClr val="D4860A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Hébergement haut de gamme</c:v>
                </c:pt>
                <c:pt idx="1">
                  <c:v>Loisirs &amp; Expériences</c:v>
                </c:pt>
                <c:pt idx="2">
                  <c:v>Connectivité &amp; Infra.</c:v>
                </c:pt>
                <c:pt idx="3">
                  <c:v>Promotion &amp; Digital</c:v>
                </c:pt>
                <c:pt idx="4">
                  <c:v>Formation &amp; RH</c:v>
                </c:pt>
                <c:pt idx="5">
                  <c:v>Écotourisme &amp; Rural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22</c:v>
                </c:pt>
                <c:pt idx="2">
                  <c:v>18</c:v>
                </c:pt>
                <c:pt idx="3">
                  <c:v>12</c:v>
                </c:pt>
                <c:pt idx="4">
                  <c:v>8</c:v>
                </c:pt>
                <c:pt idx="5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/>
          </a:pPr>
          <a:endParaRPr lang="fr-FR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c:style val="2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2D3A45"/>
                </a:solidFill>
                <a:latin typeface="Arial"/>
              </a:defRPr>
            </a:pPr>
            <a:r>
              <a:rPr sz="1000" b="0" i="0" u="none" strike="noStrike">
                <a:solidFill>
                  <a:srgbClr val="2D3A45"/>
                </a:solidFill>
                <a:latin typeface="Arial"/>
              </a:rPr>
              <a:t>Indice de capacité aérienne internationale (base 100 = 2019)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Vols internationaux (indices 100 = 2019)</c:v>
                </c:pt>
              </c:strCache>
            </c:strRef>
          </c:tx>
          <c:spPr>
            <a:solidFill>
              <a:srgbClr val="2A6F97"/>
            </a:solidFill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rgbClr val="8C7B6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8C7B6B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8C7B6B"/>
              </a:solidFill>
              <a:effectLst/>
            </c:spPr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  <c:spPr>
              <a:solidFill>
                <a:srgbClr val="A0522D"/>
              </a:solidFill>
              <a:effectLst/>
            </c:spPr>
          </c:dPt>
          <c:dPt>
            <c:idx val="6"/>
            <c:invertIfNegative val="0"/>
            <c:bubble3D val="0"/>
            <c:spPr>
              <a:solidFill>
                <a:srgbClr val="A0522D"/>
              </a:solidFill>
              <a:effectLst/>
            </c:spPr>
          </c:dPt>
          <c:dPt>
            <c:idx val="7"/>
            <c:invertIfNegative val="0"/>
            <c:bubble3D val="0"/>
            <c:spPr>
              <a:solidFill>
                <a:srgbClr val="A0522D"/>
              </a:solidFill>
              <a:effectLst/>
            </c:spPr>
          </c:dPt>
          <c:dPt>
            <c:idx val="8"/>
            <c:invertIfNegative val="0"/>
            <c:bubble3D val="0"/>
            <c:spPr>
              <a:solidFill>
                <a:srgbClr val="C9972A"/>
              </a:solidFill>
              <a:effectLst/>
            </c:spPr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2D3A45"/>
                    </a:solidFill>
                    <a:latin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2019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2026p</c:v>
                </c:pt>
                <c:pt idx="7">
                  <c:v>2028p</c:v>
                </c:pt>
                <c:pt idx="8">
                  <c:v>2030p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100</c:v>
                </c:pt>
                <c:pt idx="1">
                  <c:v>18</c:v>
                </c:pt>
                <c:pt idx="2">
                  <c:v>62</c:v>
                </c:pt>
                <c:pt idx="3">
                  <c:v>85</c:v>
                </c:pt>
                <c:pt idx="4">
                  <c:v>105</c:v>
                </c:pt>
                <c:pt idx="5">
                  <c:v>118</c:v>
                </c:pt>
                <c:pt idx="6">
                  <c:v>130</c:v>
                </c:pt>
                <c:pt idx="7">
                  <c:v>148</c:v>
                </c:pt>
                <c:pt idx="8">
                  <c:v>175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698265792"/>
        <c:axId val="-1698262528"/>
      </c:barChart>
      <c:catAx>
        <c:axId val="-1698265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A6F97"/>
                </a:solidFill>
                <a:latin typeface="Arial"/>
              </a:defRPr>
            </a:pPr>
            <a:endParaRPr lang="fr-FR"/>
          </a:p>
        </c:txPr>
        <c:crossAx val="-1698262528"/>
        <c:crosses val="autoZero"/>
        <c:auto val="1"/>
        <c:lblAlgn val="ctr"/>
        <c:lblOffset val="100"/>
        <c:noMultiLvlLbl val="1"/>
      </c:catAx>
      <c:valAx>
        <c:axId val="-1698262528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6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A6F97"/>
                </a:solidFill>
                <a:latin typeface="Arial"/>
              </a:defRPr>
            </a:pPr>
            <a:endParaRPr lang="fr-FR"/>
          </a:p>
        </c:txPr>
        <c:crossAx val="-169826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618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829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160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l="-74" r="-74"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3611702" y="114535"/>
            <a:ext cx="1920597" cy="1280398"/>
          </a:xfrm>
          <a:custGeom>
            <a:avLst/>
            <a:gdLst/>
            <a:ahLst/>
            <a:cxnLst/>
            <a:rect l="l" t="t" r="r" b="b"/>
            <a:pathLst>
              <a:path w="3841193" h="2560796" extrusionOk="0">
                <a:moveTo>
                  <a:pt x="0" y="0"/>
                </a:moveTo>
                <a:lnTo>
                  <a:pt x="3841194" y="0"/>
                </a:lnTo>
                <a:lnTo>
                  <a:pt x="3841194" y="2560796"/>
                </a:lnTo>
                <a:lnTo>
                  <a:pt x="0" y="2560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620" y="2492881"/>
            <a:ext cx="9144001" cy="2674922"/>
          </a:xfrm>
          <a:custGeom>
            <a:avLst/>
            <a:gdLst/>
            <a:ahLst/>
            <a:cxnLst/>
            <a:rect l="l" t="t" r="r" b="b"/>
            <a:pathLst>
              <a:path w="20675720" h="5349843" extrusionOk="0">
                <a:moveTo>
                  <a:pt x="0" y="0"/>
                </a:moveTo>
                <a:lnTo>
                  <a:pt x="20675721" y="0"/>
                </a:lnTo>
                <a:lnTo>
                  <a:pt x="20675721" y="5349843"/>
                </a:lnTo>
                <a:lnTo>
                  <a:pt x="0" y="53498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" name="Google Shape;87;p1"/>
          <p:cNvGrpSpPr/>
          <p:nvPr/>
        </p:nvGrpSpPr>
        <p:grpSpPr>
          <a:xfrm>
            <a:off x="176315" y="4262028"/>
            <a:ext cx="8791370" cy="827746"/>
            <a:chOff x="0" y="0"/>
            <a:chExt cx="23443654" cy="2207321"/>
          </a:xfrm>
        </p:grpSpPr>
        <p:sp>
          <p:nvSpPr>
            <p:cNvPr id="88" name="Google Shape;88;p1"/>
            <p:cNvSpPr/>
            <p:nvPr/>
          </p:nvSpPr>
          <p:spPr>
            <a:xfrm>
              <a:off x="12700" y="320933"/>
              <a:ext cx="4979446" cy="1680563"/>
            </a:xfrm>
            <a:custGeom>
              <a:avLst/>
              <a:gdLst/>
              <a:ahLst/>
              <a:cxnLst/>
              <a:rect l="l" t="t" r="r" b="b"/>
              <a:pathLst>
                <a:path w="4979446" h="1680563" extrusionOk="0">
                  <a:moveTo>
                    <a:pt x="0" y="0"/>
                  </a:moveTo>
                  <a:lnTo>
                    <a:pt x="4979446" y="0"/>
                  </a:lnTo>
                  <a:lnTo>
                    <a:pt x="4979446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4178805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6990244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925476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1518706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4219413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6898519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8464211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1967734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21649132" y="542372"/>
              <a:ext cx="1389940" cy="1189743"/>
            </a:xfrm>
            <a:custGeom>
              <a:avLst/>
              <a:gdLst/>
              <a:ahLst/>
              <a:cxnLst/>
              <a:rect l="l" t="t" r="r" b="b"/>
              <a:pathLst>
                <a:path w="1389940" h="1189743" extrusionOk="0">
                  <a:moveTo>
                    <a:pt x="0" y="0"/>
                  </a:moveTo>
                  <a:lnTo>
                    <a:pt x="1389941" y="0"/>
                  </a:lnTo>
                  <a:lnTo>
                    <a:pt x="1389941" y="1189744"/>
                  </a:lnTo>
                  <a:lnTo>
                    <a:pt x="0" y="118974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5850780" y="480450"/>
              <a:ext cx="1527862" cy="1457705"/>
            </a:xfrm>
            <a:custGeom>
              <a:avLst/>
              <a:gdLst/>
              <a:ahLst/>
              <a:cxnLst/>
              <a:rect l="l" t="t" r="r" b="b"/>
              <a:pathLst>
                <a:path w="1527862" h="1457705" extrusionOk="0">
                  <a:moveTo>
                    <a:pt x="0" y="0"/>
                  </a:moveTo>
                  <a:lnTo>
                    <a:pt x="1527862" y="0"/>
                  </a:lnTo>
                  <a:lnTo>
                    <a:pt x="1527862" y="1457705"/>
                  </a:lnTo>
                  <a:lnTo>
                    <a:pt x="0" y="14577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17245387" y="504272"/>
              <a:ext cx="2586710" cy="1313884"/>
            </a:xfrm>
            <a:custGeom>
              <a:avLst/>
              <a:gdLst/>
              <a:ahLst/>
              <a:cxnLst/>
              <a:rect l="l" t="t" r="r" b="b"/>
              <a:pathLst>
                <a:path w="2586710" h="1313884" extrusionOk="0">
                  <a:moveTo>
                    <a:pt x="0" y="0"/>
                  </a:moveTo>
                  <a:lnTo>
                    <a:pt x="2586710" y="0"/>
                  </a:lnTo>
                  <a:lnTo>
                    <a:pt x="2586710" y="1313885"/>
                  </a:lnTo>
                  <a:lnTo>
                    <a:pt x="0" y="13138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9057755" y="0"/>
              <a:ext cx="2207320" cy="2207320"/>
            </a:xfrm>
            <a:custGeom>
              <a:avLst/>
              <a:gdLst/>
              <a:ahLst/>
              <a:cxnLst/>
              <a:rect l="l" t="t" r="r" b="b"/>
              <a:pathLst>
                <a:path w="2207320" h="2207320" extrusionOk="0">
                  <a:moveTo>
                    <a:pt x="0" y="0"/>
                  </a:moveTo>
                  <a:lnTo>
                    <a:pt x="2207320" y="0"/>
                  </a:lnTo>
                  <a:lnTo>
                    <a:pt x="2207320" y="2207320"/>
                  </a:lnTo>
                  <a:lnTo>
                    <a:pt x="0" y="22073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0947727" y="211285"/>
              <a:ext cx="1996036" cy="1996036"/>
            </a:xfrm>
            <a:custGeom>
              <a:avLst/>
              <a:gdLst/>
              <a:ahLst/>
              <a:cxnLst/>
              <a:rect l="l" t="t" r="r" b="b"/>
              <a:pathLst>
                <a:path w="1996036" h="1996036" extrusionOk="0">
                  <a:moveTo>
                    <a:pt x="0" y="0"/>
                  </a:moveTo>
                  <a:lnTo>
                    <a:pt x="1996036" y="0"/>
                  </a:lnTo>
                  <a:lnTo>
                    <a:pt x="1996036" y="1996035"/>
                  </a:lnTo>
                  <a:lnTo>
                    <a:pt x="0" y="199603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12471575" y="140796"/>
              <a:ext cx="2014047" cy="2014047"/>
            </a:xfrm>
            <a:custGeom>
              <a:avLst/>
              <a:gdLst/>
              <a:ahLst/>
              <a:cxnLst/>
              <a:rect l="l" t="t" r="r" b="b"/>
              <a:pathLst>
                <a:path w="2014047" h="2014047" extrusionOk="0">
                  <a:moveTo>
                    <a:pt x="0" y="0"/>
                  </a:moveTo>
                  <a:lnTo>
                    <a:pt x="2014047" y="0"/>
                  </a:lnTo>
                  <a:lnTo>
                    <a:pt x="2014047" y="2014047"/>
                  </a:lnTo>
                  <a:lnTo>
                    <a:pt x="0" y="2014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4111129" y="403938"/>
              <a:ext cx="1597558" cy="1597558"/>
            </a:xfrm>
            <a:custGeom>
              <a:avLst/>
              <a:gdLst/>
              <a:ahLst/>
              <a:cxnLst/>
              <a:rect l="l" t="t" r="r" b="b"/>
              <a:pathLst>
                <a:path w="1597558" h="1597558" extrusionOk="0">
                  <a:moveTo>
                    <a:pt x="0" y="0"/>
                  </a:moveTo>
                  <a:lnTo>
                    <a:pt x="1597558" y="0"/>
                  </a:lnTo>
                  <a:lnTo>
                    <a:pt x="1597558" y="1597558"/>
                  </a:lnTo>
                  <a:lnTo>
                    <a:pt x="0" y="159755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5787611" y="432362"/>
              <a:ext cx="2861828" cy="1430914"/>
            </a:xfrm>
            <a:custGeom>
              <a:avLst/>
              <a:gdLst/>
              <a:ahLst/>
              <a:cxnLst/>
              <a:rect l="l" t="t" r="r" b="b"/>
              <a:pathLst>
                <a:path w="2861828" h="1430914" extrusionOk="0">
                  <a:moveTo>
                    <a:pt x="0" y="0"/>
                  </a:moveTo>
                  <a:lnTo>
                    <a:pt x="2861828" y="0"/>
                  </a:lnTo>
                  <a:lnTo>
                    <a:pt x="2861828" y="1430914"/>
                  </a:lnTo>
                  <a:lnTo>
                    <a:pt x="0" y="14309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0" y="616432"/>
              <a:ext cx="4359041" cy="1145136"/>
            </a:xfrm>
            <a:custGeom>
              <a:avLst/>
              <a:gdLst/>
              <a:ahLst/>
              <a:cxnLst/>
              <a:rect l="l" t="t" r="r" b="b"/>
              <a:pathLst>
                <a:path w="4359041" h="1145136" extrusionOk="0">
                  <a:moveTo>
                    <a:pt x="0" y="0"/>
                  </a:moveTo>
                  <a:lnTo>
                    <a:pt x="4359041" y="0"/>
                  </a:lnTo>
                  <a:lnTo>
                    <a:pt x="4359041" y="1145136"/>
                  </a:lnTo>
                  <a:lnTo>
                    <a:pt x="0" y="11451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t="-85648" b="-85648"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3965341" y="211285"/>
              <a:ext cx="1873070" cy="1873070"/>
            </a:xfrm>
            <a:custGeom>
              <a:avLst/>
              <a:gdLst/>
              <a:ahLst/>
              <a:cxnLst/>
              <a:rect l="l" t="t" r="r" b="b"/>
              <a:pathLst>
                <a:path w="1873070" h="1873070" extrusionOk="0">
                  <a:moveTo>
                    <a:pt x="0" y="0"/>
                  </a:moveTo>
                  <a:lnTo>
                    <a:pt x="1873070" y="0"/>
                  </a:lnTo>
                  <a:lnTo>
                    <a:pt x="1873070" y="1873069"/>
                  </a:lnTo>
                  <a:lnTo>
                    <a:pt x="0" y="18730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9744834" y="557389"/>
              <a:ext cx="1490989" cy="770969"/>
            </a:xfrm>
            <a:custGeom>
              <a:avLst/>
              <a:gdLst/>
              <a:ahLst/>
              <a:cxnLst/>
              <a:rect l="l" t="t" r="r" b="b"/>
              <a:pathLst>
                <a:path w="1490989" h="770969" extrusionOk="0">
                  <a:moveTo>
                    <a:pt x="0" y="0"/>
                  </a:moveTo>
                  <a:lnTo>
                    <a:pt x="1490990" y="0"/>
                  </a:lnTo>
                  <a:lnTo>
                    <a:pt x="1490990" y="770969"/>
                  </a:lnTo>
                  <a:lnTo>
                    <a:pt x="0" y="7709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r="-122633"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19690042" y="1253140"/>
              <a:ext cx="1628891" cy="508429"/>
            </a:xfrm>
            <a:custGeom>
              <a:avLst/>
              <a:gdLst/>
              <a:ahLst/>
              <a:cxnLst/>
              <a:rect l="l" t="t" r="r" b="b"/>
              <a:pathLst>
                <a:path w="1628891" h="508429" extrusionOk="0">
                  <a:moveTo>
                    <a:pt x="0" y="0"/>
                  </a:moveTo>
                  <a:lnTo>
                    <a:pt x="1628890" y="0"/>
                  </a:lnTo>
                  <a:lnTo>
                    <a:pt x="1628890" y="508428"/>
                  </a:lnTo>
                  <a:lnTo>
                    <a:pt x="0" y="5084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l="-86372" t="-16026" b="-22653"/>
              </a:stretch>
            </a:blipFill>
            <a:ln>
              <a:noFill/>
            </a:ln>
          </p:spPr>
          <p:txBody>
            <a:bodyPr spcFirstLastPara="1" wrap="square" lIns="45713" tIns="22850" rIns="45713" bIns="22850" anchor="t" anchorCtr="0">
              <a:noAutofit/>
            </a:bodyPr>
            <a:lstStyle/>
            <a:p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"/>
          <p:cNvSpPr/>
          <p:nvPr/>
        </p:nvSpPr>
        <p:spPr>
          <a:xfrm rot="-5400000">
            <a:off x="3283245" y="4553420"/>
            <a:ext cx="576330" cy="284083"/>
          </a:xfrm>
          <a:custGeom>
            <a:avLst/>
            <a:gdLst/>
            <a:ahLst/>
            <a:cxnLst/>
            <a:rect l="l" t="t" r="r" b="b"/>
            <a:pathLst>
              <a:path w="1152659" h="568165" extrusionOk="0">
                <a:moveTo>
                  <a:pt x="0" y="0"/>
                </a:moveTo>
                <a:lnTo>
                  <a:pt x="1152658" y="0"/>
                </a:lnTo>
                <a:lnTo>
                  <a:pt x="1152658" y="568165"/>
                </a:lnTo>
                <a:lnTo>
                  <a:pt x="0" y="568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1551790" y="1535296"/>
            <a:ext cx="5907286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2600" b="1" dirty="0" smtClean="0">
                <a:solidFill>
                  <a:schemeClr val="accent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</a:t>
            </a:r>
            <a:r>
              <a:rPr lang="en-US" sz="2600" b="1" dirty="0" err="1" smtClean="0">
                <a:solidFill>
                  <a:schemeClr val="accent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Maroc</a:t>
            </a:r>
            <a:r>
              <a:rPr lang="en-US" sz="2600" b="1" dirty="0" smtClean="0">
                <a:solidFill>
                  <a:schemeClr val="accent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 err="1" smtClean="0">
                <a:solidFill>
                  <a:schemeClr val="accent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dans</a:t>
            </a:r>
            <a:r>
              <a:rPr lang="en-US" sz="2600" b="1" dirty="0" smtClean="0">
                <a:solidFill>
                  <a:schemeClr val="accent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 err="1" smtClean="0">
                <a:solidFill>
                  <a:schemeClr val="accent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l’espace</a:t>
            </a:r>
            <a:r>
              <a:rPr lang="en-US" sz="2600" b="1" dirty="0" smtClean="0">
                <a:solidFill>
                  <a:schemeClr val="accent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600" b="1" dirty="0" err="1" smtClean="0">
                <a:solidFill>
                  <a:schemeClr val="accent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méditéranéen</a:t>
            </a:r>
            <a:endParaRPr lang="en-US" sz="2600" b="1" dirty="0" smtClean="0">
              <a:solidFill>
                <a:schemeClr val="accent2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algn="ctr"/>
            <a:r>
              <a:rPr lang="en-US" sz="2600" i="1" dirty="0" err="1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Stratégie</a:t>
            </a:r>
            <a:r>
              <a:rPr lang="en-US" sz="2600" i="1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00" i="1" dirty="0" err="1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touristique</a:t>
            </a:r>
            <a:r>
              <a:rPr lang="en-US" sz="2600" i="1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 &amp; </a:t>
            </a:r>
            <a:r>
              <a:rPr lang="en-US" sz="2600" i="1" dirty="0" err="1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coopération</a:t>
            </a:r>
            <a:endParaRPr lang="en-US" sz="2600" dirty="0">
              <a:solidFill>
                <a:schemeClr val="accent2"/>
              </a:solidFill>
            </a:endParaRPr>
          </a:p>
          <a:p>
            <a:pPr algn="ctr"/>
            <a:r>
              <a:rPr lang="en-US" sz="2600" i="1" dirty="0" smtClean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euro-</a:t>
            </a:r>
            <a:r>
              <a:rPr lang="en-US" sz="2600" i="1" dirty="0" err="1" smtClean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méditerranéenne</a:t>
            </a:r>
            <a:endParaRPr lang="en-US" sz="2600" dirty="0">
              <a:solidFill>
                <a:schemeClr val="accent2"/>
              </a:solidFill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630382" y="3367734"/>
            <a:ext cx="7973291" cy="1758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400" b="1" dirty="0" err="1">
                <a:latin typeface="Georgia" pitchFamily="34" charset="0"/>
                <a:ea typeface="Georgia" pitchFamily="34" charset="-122"/>
                <a:cs typeface="Georgia" pitchFamily="34" charset="-120"/>
              </a:rPr>
              <a:t>Pr</a:t>
            </a:r>
            <a:r>
              <a:rPr lang="en-US" sz="1400" b="1" dirty="0">
                <a:latin typeface="Georgia" pitchFamily="34" charset="0"/>
                <a:ea typeface="Georgia" pitchFamily="34" charset="-122"/>
                <a:cs typeface="Georgia" pitchFamily="34" charset="-120"/>
              </a:rPr>
              <a:t> Mustapha MOUFID</a:t>
            </a:r>
            <a:endParaRPr lang="en-US" sz="1400" dirty="0"/>
          </a:p>
          <a:p>
            <a:pPr algn="ctr"/>
            <a:r>
              <a:rPr lang="en-US" sz="16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Président</a:t>
            </a:r>
            <a:r>
              <a:rPr lang="en-US" sz="16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l’AMEST</a:t>
            </a:r>
            <a:r>
              <a:rPr lang="en-US" sz="16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i="1" dirty="0" smtClean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r>
              <a:rPr lang="en-US" sz="1600" i="1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(Association </a:t>
            </a:r>
            <a:r>
              <a:rPr lang="en-US" sz="1400" i="1" dirty="0" err="1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Marocaine</a:t>
            </a:r>
            <a:r>
              <a:rPr lang="en-US" sz="1400" i="1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 des Experts et </a:t>
            </a:r>
            <a:r>
              <a:rPr lang="en-US" sz="1400" i="1" dirty="0" err="1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Scientifiques</a:t>
            </a:r>
            <a:r>
              <a:rPr lang="en-US" sz="1400" i="1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 du </a:t>
            </a:r>
            <a:r>
              <a:rPr lang="en-US" sz="1400" i="1" dirty="0" err="1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Tourisme</a:t>
            </a:r>
            <a:r>
              <a:rPr lang="en-US" sz="1400" i="1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</a:p>
          <a:p>
            <a:pPr algn="ctr"/>
            <a:r>
              <a:rPr lang="en-US" sz="1400" i="1" dirty="0" smtClean="0">
                <a:latin typeface="Calibri" pitchFamily="34" charset="0"/>
                <a:ea typeface="Calibri" pitchFamily="34" charset="-122"/>
                <a:cs typeface="Calibri" pitchFamily="34" charset="-120"/>
              </a:rPr>
              <a:t>moufidmustapha@gmail.com</a:t>
            </a:r>
          </a:p>
          <a:p>
            <a:pPr algn="ctr"/>
            <a:endParaRPr lang="en-US" sz="1600" dirty="0"/>
          </a:p>
          <a:p>
            <a:pPr algn="ctr">
              <a:lnSpc>
                <a:spcPct val="140000"/>
              </a:lnSpc>
            </a:pPr>
            <a:endParaRPr sz="2450" b="1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4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D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IV - Investissement touristique : mobilisation SMIT 2026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10/20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28600" y="749808"/>
            <a:ext cx="2560320" cy="27432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28600" y="749808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INVESTISSEMENTS 2026</a:t>
            </a:r>
            <a:endParaRPr lang="en-US" sz="850" dirty="0"/>
          </a:p>
        </p:txBody>
      </p:sp>
      <p:graphicFrame>
        <p:nvGraphicFramePr>
          <p:cNvPr id="9" name="Chart 0"/>
          <p:cNvGraphicFramePr/>
          <p:nvPr/>
        </p:nvGraphicFramePr>
        <p:xfrm>
          <a:off x="228600" y="1051560"/>
          <a:ext cx="4572000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hape 7"/>
          <p:cNvSpPr/>
          <p:nvPr/>
        </p:nvSpPr>
        <p:spPr>
          <a:xfrm>
            <a:off x="4983480" y="1051560"/>
            <a:ext cx="3931920" cy="35661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5120640" y="1143000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Mécanismes incitatifs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029200" y="1572768"/>
            <a:ext cx="3794760" cy="512064"/>
          </a:xfrm>
          <a:prstGeom prst="rect">
            <a:avLst/>
          </a:prstGeom>
          <a:solidFill>
            <a:srgbClr val="FDFAF4"/>
          </a:solidFill>
          <a:ln w="6350">
            <a:solidFill>
              <a:srgbClr val="D6CCB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029200" y="1572768"/>
            <a:ext cx="73152" cy="512064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166360" y="1609344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Programme Forsa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166360" y="1828800"/>
            <a:ext cx="3657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Subventions ciblées hébergement &amp; formation - PME touristiques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5029200" y="2157984"/>
            <a:ext cx="3794760" cy="512064"/>
          </a:xfrm>
          <a:prstGeom prst="rect">
            <a:avLst/>
          </a:prstGeom>
          <a:solidFill>
            <a:srgbClr val="FDFAF4"/>
          </a:solidFill>
          <a:ln w="6350">
            <a:solidFill>
              <a:srgbClr val="D6CCB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029200" y="2157984"/>
            <a:ext cx="73152" cy="512064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166360" y="219456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Incitations fiscales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5166360" y="2414016"/>
            <a:ext cx="3657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Projets labellisés SMIT : exonérations TVA &amp; IS partiels sur 5 ans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5029200" y="2743200"/>
            <a:ext cx="3794760" cy="512064"/>
          </a:xfrm>
          <a:prstGeom prst="rect">
            <a:avLst/>
          </a:prstGeom>
          <a:solidFill>
            <a:srgbClr val="FDFAF4"/>
          </a:solidFill>
          <a:ln w="6350">
            <a:solidFill>
              <a:srgbClr val="D6CCB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029200" y="2743200"/>
            <a:ext cx="73152" cy="512064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166360" y="2779776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Partenariats public-privé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5166360" y="2999232"/>
            <a:ext cx="3657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PPP structurés - modèle concession &amp; délégation de service public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5029200" y="3328416"/>
            <a:ext cx="3794760" cy="512064"/>
          </a:xfrm>
          <a:prstGeom prst="rect">
            <a:avLst/>
          </a:prstGeom>
          <a:solidFill>
            <a:srgbClr val="FDFAF4"/>
          </a:solidFill>
          <a:ln w="6350">
            <a:solidFill>
              <a:srgbClr val="D6CCBF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029200" y="3328416"/>
            <a:ext cx="73152" cy="512064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166360" y="3364992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Banque de projets IA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5166360" y="3584448"/>
            <a:ext cx="3657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Plateforme intelligente d'accompagnement des investisseurs (SMIT Digital 2026)</a:t>
            </a:r>
            <a:endParaRPr lang="en-US" sz="900" dirty="0"/>
          </a:p>
        </p:txBody>
      </p:sp>
      <p:sp>
        <p:nvSpPr>
          <p:cNvPr id="28" name="Shape 25"/>
          <p:cNvSpPr/>
          <p:nvPr/>
        </p:nvSpPr>
        <p:spPr>
          <a:xfrm>
            <a:off x="5029200" y="3913632"/>
            <a:ext cx="3794760" cy="512064"/>
          </a:xfrm>
          <a:prstGeom prst="rect">
            <a:avLst/>
          </a:prstGeom>
          <a:solidFill>
            <a:srgbClr val="FDFAF4"/>
          </a:solidFill>
          <a:ln w="6350">
            <a:solidFill>
              <a:srgbClr val="D6CCBF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5029200" y="3913632"/>
            <a:ext cx="73152" cy="512064"/>
          </a:xfrm>
          <a:prstGeom prst="rect">
            <a:avLst/>
          </a:prstGeom>
          <a:solidFill>
            <a:srgbClr val="7B3F1E"/>
          </a:solidFill>
          <a:ln w="12700">
            <a:solidFill>
              <a:srgbClr val="7B3F1E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166360" y="395020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Parcs à thème &amp; immersifs</a:t>
            </a: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5166360" y="4169664"/>
            <a:ext cx="3657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Projets de nouvelle génération : expériences culturelles &amp; naturelles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D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7160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- Coopération euro-méditerranéenne : cadre institutionnel renforcé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274320" y="658368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mécanismes opérationnels au service d'une stratégie régionale partagée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228600" y="1005840"/>
            <a:ext cx="8686800" cy="731520"/>
          </a:xfrm>
          <a:prstGeom prst="rect">
            <a:avLst/>
          </a:prstGeom>
          <a:solidFill>
            <a:srgbClr val="7B3F1E">
              <a:alpha val="20000"/>
            </a:srgbClr>
          </a:solidFill>
          <a:ln w="12700">
            <a:solidFill>
              <a:srgbClr val="2A6F97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28600" y="1005840"/>
            <a:ext cx="91440" cy="731520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01000" y="1207008"/>
            <a:ext cx="914400" cy="329184"/>
          </a:xfrm>
          <a:prstGeom prst="rect">
            <a:avLst/>
          </a:prstGeom>
          <a:solidFill>
            <a:srgbClr val="2A6F97">
              <a:alpha val="70000"/>
            </a:srgbClr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01000" y="1207008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Siège : Barcelone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11480" y="1078992"/>
            <a:ext cx="7498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A6F9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Union pour la Méditerranée (UpM)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11480" y="1389888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Coordination des politiques touristiques - 43 États membres. Projets structurants : mobilité, patrimoine, durabilité. En 2026, l’UpM anime 12 projets actifs en tourisme durable et patrimoine transfrontalier. Le Maroc co-préside le groupe de travail «Tourisme &amp; Climat».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28600" y="1810512"/>
            <a:ext cx="8686800" cy="731520"/>
          </a:xfrm>
          <a:prstGeom prst="rect">
            <a:avLst/>
          </a:prstGeom>
          <a:solidFill>
            <a:srgbClr val="7B3F1E">
              <a:alpha val="20000"/>
            </a:srgbClr>
          </a:solidFill>
          <a:ln w="12700">
            <a:solidFill>
              <a:srgbClr val="C9972A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28600" y="1810512"/>
            <a:ext cx="91440" cy="731520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001000" y="2011680"/>
            <a:ext cx="914400" cy="329184"/>
          </a:xfrm>
          <a:prstGeom prst="rect">
            <a:avLst/>
          </a:prstGeom>
          <a:solidFill>
            <a:srgbClr val="C9972A">
              <a:alpha val="70000"/>
            </a:srgbClr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001000" y="2011680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Révisé 2026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411480" y="1883664"/>
            <a:ext cx="7498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99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Accord d'Association Maroc–UE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11480" y="2194560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Protocoles révisés en 2026 : extension aux services touristiques, mobilité professionnelle facilitée, reconnaissance mutuelle des certifications hôtelières. Premier accord de ce type incluant un volet «tourisme durable» avec indicateurs de suivi communs.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28600" y="2615184"/>
            <a:ext cx="8686800" cy="731520"/>
          </a:xfrm>
          <a:prstGeom prst="rect">
            <a:avLst/>
          </a:prstGeom>
          <a:solidFill>
            <a:srgbClr val="7B3F1E">
              <a:alpha val="20000"/>
            </a:srgbClr>
          </a:solidFill>
          <a:ln w="12700">
            <a:solidFill>
              <a:srgbClr val="1A6B72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28600" y="2615184"/>
            <a:ext cx="91440" cy="731520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01000" y="2816352"/>
            <a:ext cx="914400" cy="329184"/>
          </a:xfrm>
          <a:prstGeom prst="rect">
            <a:avLst/>
          </a:prstGeom>
          <a:solidFill>
            <a:srgbClr val="1A6B72">
              <a:alpha val="70000"/>
            </a:srgbClr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001000" y="2816352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Actif 2025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411480" y="2688336"/>
            <a:ext cx="7498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6B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ONU Tourisme (ex-OMT)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11480" y="2999232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Partenariat stratégique avec la SMIT sur intelligence touristique, baromètres et standards de durabilité. En mai 2026, le Maroc accueille le Forum Mondial de l’Intelligence Touristique (ONU Tourisme &amp; SMIT) - première édition africaine.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228600" y="3419856"/>
            <a:ext cx="8686800" cy="731520"/>
          </a:xfrm>
          <a:prstGeom prst="rect">
            <a:avLst/>
          </a:prstGeom>
          <a:solidFill>
            <a:srgbClr val="7B3F1E">
              <a:alpha val="20000"/>
            </a:srgbClr>
          </a:solidFill>
          <a:ln w="12700">
            <a:solidFill>
              <a:srgbClr val="4A7C59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28600" y="3419856"/>
            <a:ext cx="91440" cy="73152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001000" y="3621024"/>
            <a:ext cx="914400" cy="329184"/>
          </a:xfrm>
          <a:prstGeom prst="rect">
            <a:avLst/>
          </a:prstGeom>
          <a:solidFill>
            <a:srgbClr val="4A7C59">
              <a:alpha val="70000"/>
            </a:srgbClr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001000" y="3621024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Déc. 2025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411480" y="3493008"/>
            <a:ext cx="7498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4A7C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Pacte pour la Méditerranée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11480" y="3803904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Signé décembre 2025 : 3 axes - patrimoine vivant, culture transfrontalière, tourisme durable. Doté d’un fonds régional de 150M€ sur 2026-2030. Gouvernance tripartite : UE, UpM, États riverains. Le Maroc siège au comité de pilotage.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28600" y="4224528"/>
            <a:ext cx="8686800" cy="731520"/>
          </a:xfrm>
          <a:prstGeom prst="rect">
            <a:avLst/>
          </a:prstGeom>
          <a:solidFill>
            <a:srgbClr val="7B3F1E">
              <a:alpha val="20000"/>
            </a:srgbClr>
          </a:solidFill>
          <a:ln w="12700">
            <a:solidFill>
              <a:srgbClr val="A0522D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28600" y="4224528"/>
            <a:ext cx="91440" cy="73152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01000" y="4425696"/>
            <a:ext cx="914400" cy="329184"/>
          </a:xfrm>
          <a:prstGeom prst="rect">
            <a:avLst/>
          </a:prstGeom>
          <a:solidFill>
            <a:srgbClr val="A0522D">
              <a:alpha val="70000"/>
            </a:srgbClr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001000" y="4425696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Annuel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411480" y="4297680"/>
            <a:ext cx="7498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A052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Forum MediTour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411480" y="4608576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Plateforme annuelle de dialogue secteur public-privé méditerranéen. Édition 2023 : Fès (Maroc). Édition 2024 : Athènes. Édition 2026 : Alicante - thème central : «IA &amp; Compétitivité touristique méditerranéenne». Prochaine édition 2027 : Tunis.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A0522D">
              <a:alpha val="80000"/>
            </a:srgbClr>
          </a:solidFill>
          <a:ln w="12700">
            <a:solidFill>
              <a:srgbClr val="A0522D">
                <a:alpha val="8000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11/20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b">
    <p:bg>
      <p:bgPr>
        <a:solidFill>
          <a:srgbClr val="2D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137160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- Coopération euro-méditerranéenne : instruments financiers &amp; gouvernance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274320" y="658368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Financement, gouvernance multiniveaux et dispositifs opérationnels 2026–2030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228600" y="1005840"/>
            <a:ext cx="8686800" cy="731520"/>
          </a:xfrm>
          <a:prstGeom prst="rect">
            <a:avLst/>
          </a:prstGeom>
          <a:solidFill>
            <a:srgbClr val="7B3F1E">
              <a:alpha val="20000"/>
            </a:srgbClr>
          </a:solidFill>
          <a:ln w="12700">
            <a:solidFill>
              <a:srgbClr val="2A6F97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28600" y="1005840"/>
            <a:ext cx="91440" cy="731520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01000" y="1207008"/>
            <a:ext cx="914400" cy="329184"/>
          </a:xfrm>
          <a:prstGeom prst="rect">
            <a:avLst/>
          </a:prstGeom>
          <a:solidFill>
            <a:srgbClr val="2A6F97">
              <a:alpha val="70000"/>
            </a:srgbClr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01000" y="1207008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 · BERD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11480" y="1078992"/>
            <a:ext cx="7498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A6F9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Mécanismes de financement UE-Maroc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11480" y="1389888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 TPMA (Tourisme &amp; PME Méditerranée-Afrique) : 300M€ engagés sur 2025-2030. BEI : lignes de crédit dédiées hébergement rural. BERD : fonds d’innovation numérique touristique. FEM (Facilité Euro-Med) : co-financement infrastructures d’accueil.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28600" y="1810512"/>
            <a:ext cx="8686800" cy="731520"/>
          </a:xfrm>
          <a:prstGeom prst="rect">
            <a:avLst/>
          </a:prstGeom>
          <a:solidFill>
            <a:srgbClr val="7B3F1E">
              <a:alpha val="20000"/>
            </a:srgbClr>
          </a:solidFill>
          <a:ln w="12700">
            <a:solidFill>
              <a:srgbClr val="C9972A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28600" y="1810512"/>
            <a:ext cx="91440" cy="731520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001000" y="2011680"/>
            <a:ext cx="914400" cy="329184"/>
          </a:xfrm>
          <a:prstGeom prst="rect">
            <a:avLst/>
          </a:prstGeom>
          <a:solidFill>
            <a:srgbClr val="C9972A">
              <a:alpha val="70000"/>
            </a:srgbClr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001000" y="2011680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Lancé 2025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411480" y="1883664"/>
            <a:ext cx="7498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99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Programme Interreg Euro-Med Tourisme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11480" y="2194560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Coopération territoriale transfrontalière. Axe Méditerranée 2027 : budget 420M€. Volets : connectivité maritime, itinéraires culturels partagés, formation professionnelle hôtelière interrégionale, promotion co-brandée sur marchés émetteurs asiatiques.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28600" y="2615184"/>
            <a:ext cx="8686800" cy="731520"/>
          </a:xfrm>
          <a:prstGeom prst="rect">
            <a:avLst/>
          </a:prstGeom>
          <a:solidFill>
            <a:srgbClr val="7B3F1E">
              <a:alpha val="20000"/>
            </a:srgbClr>
          </a:solidFill>
          <a:ln w="12700">
            <a:solidFill>
              <a:srgbClr val="1A6B72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28600" y="2615184"/>
            <a:ext cx="91440" cy="731520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01000" y="2816352"/>
            <a:ext cx="914400" cy="329184"/>
          </a:xfrm>
          <a:prstGeom prst="rect">
            <a:avLst/>
          </a:prstGeom>
          <a:solidFill>
            <a:srgbClr val="1A6B72">
              <a:alpha val="70000"/>
            </a:srgbClr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001000" y="2816352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Actif 2026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411480" y="2688336"/>
            <a:ext cx="7498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A6B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Gouvernance multiniveaux &amp; Partenariats institutionnels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11480" y="2999232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Comité de suivi UE-Maroc (réunions semestrielles) · Groupe de travail UpM «Tourisme &amp; Climat» co-présidé par le Maroc · Commission mixte Maroc-Espagne-Portugal (CM 2030) · Taskforce Maroc-UE «IA &amp; Tourisme» (lancée janvier 2026).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228600" y="3419856"/>
            <a:ext cx="8686800" cy="731520"/>
          </a:xfrm>
          <a:prstGeom prst="rect">
            <a:avLst/>
          </a:prstGeom>
          <a:solidFill>
            <a:srgbClr val="7B3F1E">
              <a:alpha val="20000"/>
            </a:srgbClr>
          </a:solidFill>
          <a:ln w="12700">
            <a:solidFill>
              <a:srgbClr val="4A7C59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28600" y="3419856"/>
            <a:ext cx="91440" cy="73152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001000" y="3621024"/>
            <a:ext cx="914400" cy="329184"/>
          </a:xfrm>
          <a:prstGeom prst="rect">
            <a:avLst/>
          </a:prstGeom>
          <a:solidFill>
            <a:srgbClr val="4A7C59">
              <a:alpha val="70000"/>
            </a:srgbClr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001000" y="3621024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Opérationnel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411480" y="3493008"/>
            <a:ext cx="7498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4A7C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Normes &amp; Standards communs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11480" y="3803904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 Qualité Méditerranée (LQM) en cours d’adoption - 43 membres UpM. Directive UE Tourisme Durable 2026 : reporting ESG obligatoire pour opérateurs &gt;500 chambres. Passeport Professionnel Méditerranéen (PPM) : reconnaissance mutuelle sur 12 pays.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28600" y="4224528"/>
            <a:ext cx="8686800" cy="731520"/>
          </a:xfrm>
          <a:prstGeom prst="rect">
            <a:avLst/>
          </a:prstGeom>
          <a:solidFill>
            <a:srgbClr val="7B3F1E">
              <a:alpha val="20000"/>
            </a:srgbClr>
          </a:solidFill>
          <a:ln w="12700">
            <a:solidFill>
              <a:srgbClr val="A0522D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28600" y="4224528"/>
            <a:ext cx="91440" cy="73152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01000" y="4425696"/>
            <a:ext cx="914400" cy="329184"/>
          </a:xfrm>
          <a:prstGeom prst="rect">
            <a:avLst/>
          </a:prstGeom>
          <a:solidFill>
            <a:srgbClr val="A0522D">
              <a:alpha val="70000"/>
            </a:srgbClr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001000" y="4425696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Annuel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411480" y="4297680"/>
            <a:ext cx="74980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A052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Coopération digitale &amp; Data partagée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411480" y="4608576"/>
            <a:ext cx="7498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Observatoire Méditerranéen du Tourisme (OMeT) en construction - 15 pays membres. API ouverte SMIT-UpM (T1 2026). Système d’alerte saturation partagé entre Maroc, Grèce, Espagne, Italie et Croatie.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A0522D">
              <a:alpha val="80000"/>
            </a:srgbClr>
          </a:solidFill>
          <a:ln w="12700">
            <a:solidFill>
              <a:srgbClr val="A0522D">
                <a:alpha val="8000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11/20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V-VI - Durabilité : le Maroc, modèle méditerranéen ?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12/20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228600" y="749808"/>
            <a:ext cx="8686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4A7C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durabilité n'est plus une option - c'est un critère de compétitivité structurelle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28600" y="1234440"/>
            <a:ext cx="4160520" cy="1600200"/>
          </a:xfrm>
          <a:prstGeom prst="rect">
            <a:avLst/>
          </a:prstGeom>
          <a:solidFill>
            <a:srgbClr val="FFFFFF"/>
          </a:solidFill>
          <a:ln w="19050">
            <a:solidFill>
              <a:srgbClr val="C9972A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28600" y="1234440"/>
            <a:ext cx="4160520" cy="438912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" y="1289304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☀  Énergie &amp; Bas-carbone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65760" y="1764792"/>
            <a:ext cx="3886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Subventions pour systèmes solaires dans les hôtels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solaire NOOR : 20% des hôtels certifiés bas-carbone d'ici 2028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: 30% d'énergie renouvelable dans le secteur hôtelier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663440" y="1234440"/>
            <a:ext cx="4160520" cy="1600200"/>
          </a:xfrm>
          <a:prstGeom prst="rect">
            <a:avLst/>
          </a:prstGeom>
          <a:solidFill>
            <a:srgbClr val="FFFFFF"/>
          </a:solidFill>
          <a:ln w="19050">
            <a:solidFill>
              <a:srgbClr val="1A6B72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63440" y="1234440"/>
            <a:ext cx="4160520" cy="438912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3168" y="1289304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  Eau &amp; Ressources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00600" y="1764792"/>
            <a:ext cx="3886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 de réutilisation des eaux usées dans les golfs (Fès, Marrakech)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Compteurs intelligents obligatoires dans les établissements 5*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Jardins traditionnels secs vs gazon irrigué - changement de standards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28600" y="2971800"/>
            <a:ext cx="4160520" cy="1600200"/>
          </a:xfrm>
          <a:prstGeom prst="rect">
            <a:avLst/>
          </a:prstGeom>
          <a:solidFill>
            <a:srgbClr val="FFFFFF"/>
          </a:solidFill>
          <a:ln w="19050">
            <a:solidFill>
              <a:srgbClr val="4A7C59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28600" y="2971800"/>
            <a:ext cx="4160520" cy="438912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328" y="3026664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^  Écotourisme &amp; Rural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65760" y="3502152"/>
            <a:ext cx="3886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Tourisme dans les zones montagneuses (Haut-Atlas, Anti-Atlas)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Gîtes de montagne labellisés - 900+ unités à fin 2025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Circuit des Kasbahs &amp; tourisme saharien responsable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663440" y="2971800"/>
            <a:ext cx="4160520" cy="1600200"/>
          </a:xfrm>
          <a:prstGeom prst="rect">
            <a:avLst/>
          </a:prstGeom>
          <a:solidFill>
            <a:srgbClr val="FFFFFF"/>
          </a:solidFill>
          <a:ln w="19050">
            <a:solidFill>
              <a:srgbClr val="2A6F97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663440" y="2971800"/>
            <a:ext cx="4160520" cy="438912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73168" y="3026664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*  Alignement ESG européen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800600" y="3502152"/>
            <a:ext cx="3886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Critères ESG-UE intégrés dans les PPP touristiques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GRI pour les établissements de plus de 100 chambres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Fonds d'investissement institutionnels UE : critère d'éligibilité clé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D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 - Intelligence touristique : data, IA &amp; compétitivité numérique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13/20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228600" y="749808"/>
            <a:ext cx="8686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1A6B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L'intelligence touristique comme avantage compétitif durable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28600" y="1188720"/>
            <a:ext cx="2834640" cy="3520440"/>
          </a:xfrm>
          <a:prstGeom prst="rect">
            <a:avLst/>
          </a:prstGeom>
          <a:solidFill>
            <a:srgbClr val="FFFFFF"/>
          </a:solidFill>
          <a:ln w="19050">
            <a:solidFill>
              <a:srgbClr val="2A6F97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28600" y="1188720"/>
            <a:ext cx="2834640" cy="713232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225296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Observatoire &amp; Data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20040" y="159105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Tableau de bord temps réel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65760" y="1993392"/>
            <a:ext cx="256032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Observatoire National du Tourisme - rapports mensuels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désagrégées par marché émetteur, type &amp; région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Indicateurs de saturation par destination (overturism)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 API ouverte pour les opérateurs privés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200400" y="1188720"/>
            <a:ext cx="2834640" cy="3520440"/>
          </a:xfrm>
          <a:prstGeom prst="rect">
            <a:avLst/>
          </a:prstGeom>
          <a:solidFill>
            <a:srgbClr val="FFFFFF"/>
          </a:solidFill>
          <a:ln w="19050">
            <a:solidFill>
              <a:srgbClr val="1A6B72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0" y="1188720"/>
            <a:ext cx="2834640" cy="713232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91840" y="1225296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Intelligence Artificielle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291840" y="159105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SMIT Digital Platform 2026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337560" y="1993392"/>
            <a:ext cx="256032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 dans la banque de projets investisseurs SMIT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Personnalisation de l'offre via le machine learning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Chatbots multilingues pour l'accueil touristique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Prédiction des flux pour la gestion des capacités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172200" y="1188720"/>
            <a:ext cx="2834640" cy="3520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9972A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172200" y="1188720"/>
            <a:ext cx="2834640" cy="713232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63640" y="1225296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Veille &amp; Benchmarking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263640" y="159105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Positionnement compétitif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309360" y="1993392"/>
            <a:ext cx="256032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Participation aux conférences ONU Tourisme &amp; WEF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Benchmarking systématique vs Espagne, Turquie, Égypte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Indice de compétitivité touristique WEF 2025 : +4 rangs - 1er en Afrique ONU Tourisme 2026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Réseau d'attachés touristiques dans 22 marchés émetteurs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2D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0522D">
              <a:alpha val="10000"/>
            </a:srgbClr>
          </a:solidFill>
          <a:ln w="12700">
            <a:solidFill>
              <a:srgbClr val="A0522D">
                <a:alpha val="1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 - Coupe du Monde FIFA 2030 : catalyseur stratégique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58368"/>
            <a:ext cx="8595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Maroc • Espagne • Portugal - La coopération euro-méditerranéenne en action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228600" y="1005840"/>
            <a:ext cx="4114800" cy="3611880"/>
          </a:xfrm>
          <a:prstGeom prst="rect">
            <a:avLst/>
          </a:prstGeom>
          <a:solidFill>
            <a:srgbClr val="7B3F1E">
              <a:alpha val="75000"/>
            </a:srgbClr>
          </a:solidFill>
          <a:ln w="25400">
            <a:solidFill>
              <a:srgbClr val="C9972A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1005840"/>
            <a:ext cx="4114800" cy="502920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033272"/>
            <a:ext cx="384048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 2025 - Premier test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65760" y="1600200"/>
            <a:ext cx="38404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Capacité organisationnelle testée à grande échelle nationale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d'accueil validée (stades, hôtels, transport)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 de marque internationale renforcée - visibilité exceptionnelle selon la Ministre Ammor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Coopération triangulaire Maroc–Espagne–Portugal activée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Leçons intégrées : RH, animation nocturne, signalétique · Impact positif sur T1 2026 (+7% arrivées)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800600" y="1005840"/>
            <a:ext cx="4114800" cy="3611880"/>
          </a:xfrm>
          <a:prstGeom prst="rect">
            <a:avLst/>
          </a:prstGeom>
          <a:solidFill>
            <a:srgbClr val="2A6F97">
              <a:alpha val="75000"/>
            </a:srgbClr>
          </a:solidFill>
          <a:ln w="25400">
            <a:solidFill>
              <a:srgbClr val="1A6B72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800600" y="1005840"/>
            <a:ext cx="4114800" cy="502920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033272"/>
            <a:ext cx="3840480" cy="448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CM 2030 - Transformation durable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892040" y="1627632"/>
            <a:ext cx="960120" cy="566928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92040" y="1627632"/>
            <a:ext cx="960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1-2M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943600" y="1737360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touristes supplémentaires projetés pendant la compétition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892040" y="2340864"/>
            <a:ext cx="960120" cy="566928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92040" y="2340864"/>
            <a:ext cx="960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40%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943600" y="2450592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retombées économiques affectent directement le secteur touristique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892040" y="3054096"/>
            <a:ext cx="960120" cy="566928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92040" y="3054096"/>
            <a:ext cx="960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×3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5943600" y="3163824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effet multiplicateur sur investissements en infrastructures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892040" y="3767328"/>
            <a:ext cx="960120" cy="566928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92040" y="3767328"/>
            <a:ext cx="960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+12Mds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943600" y="3877056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 de revenus additionnels projetés sur la période 2029-2031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14/20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VIII - Les 6 piliers de l'attractivité différenciante du Maroc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15/20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28600" y="777240"/>
            <a:ext cx="4160520" cy="1261872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777240"/>
            <a:ext cx="685800" cy="1261872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" y="777240"/>
            <a:ext cx="6858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005840" y="941832"/>
            <a:ext cx="32735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A052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Patrimoine UNESCO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005840" y="1344168"/>
            <a:ext cx="32735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sites inscrits · Médinas de Fès, Marrakech, Meknès · Ksar Aït-Ben-Haddou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663440" y="777240"/>
            <a:ext cx="4160520" cy="1261872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63440" y="777240"/>
            <a:ext cx="685800" cy="1261872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63440" y="777240"/>
            <a:ext cx="6858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440680" y="941832"/>
            <a:ext cx="32735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6F9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Diversité paysagère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440680" y="1344168"/>
            <a:ext cx="32735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Sahara · Haut-Atlas · Côtes atlantiques · Méditerranée - en un seul pays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28600" y="2167128"/>
            <a:ext cx="4160520" cy="1261872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228600" y="2167128"/>
            <a:ext cx="685800" cy="1261872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28600" y="2167128"/>
            <a:ext cx="6858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005840" y="2331720"/>
            <a:ext cx="32735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99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Gastronomie de rang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005840" y="2734056"/>
            <a:ext cx="32735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3e cuisine mondiale classée (TripAdvisor 2025) · Tourisme culinaire en hausse de +18%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663440" y="2167128"/>
            <a:ext cx="4160520" cy="1261872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663440" y="2167128"/>
            <a:ext cx="685800" cy="1261872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663440" y="2167128"/>
            <a:ext cx="6858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5440680" y="2331720"/>
            <a:ext cx="32735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4A7C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Compétitivité tarifaire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5440680" y="2734056"/>
            <a:ext cx="32735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Rapport qualité-prix supérieur à Espagne (+22%) et Turquie (+15%) - indice WEF 2025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228600" y="3557016"/>
            <a:ext cx="4160520" cy="1261872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28600" y="3557016"/>
            <a:ext cx="685800" cy="1261872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28600" y="3557016"/>
            <a:ext cx="6858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1005840" y="3721608"/>
            <a:ext cx="32735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6B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Stabilité &amp; sécurité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1005840" y="4123944"/>
            <a:ext cx="32735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Indice Global de Paix : 1er en Afrique du Nord - atout différenciant majeur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663440" y="3557016"/>
            <a:ext cx="4160520" cy="1261872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663440" y="3557016"/>
            <a:ext cx="685800" cy="1261872"/>
          </a:xfrm>
          <a:prstGeom prst="rect">
            <a:avLst/>
          </a:prstGeom>
          <a:solidFill>
            <a:srgbClr val="D4860A"/>
          </a:solidFill>
          <a:ln w="12700">
            <a:solidFill>
              <a:srgbClr val="D4860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663440" y="3557016"/>
            <a:ext cx="6858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200" dirty="0"/>
          </a:p>
        </p:txBody>
      </p:sp>
      <p:sp>
        <p:nvSpPr>
          <p:cNvPr id="35" name="Text 33"/>
          <p:cNvSpPr/>
          <p:nvPr/>
        </p:nvSpPr>
        <p:spPr>
          <a:xfrm>
            <a:off x="5440680" y="3721608"/>
            <a:ext cx="327355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86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Culture vivante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5440680" y="4123944"/>
            <a:ext cx="327355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Médinas habitées · Festivals Gnaoua, Jazz, Mawazine - programmation annuelle dense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D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VIII - Connectivité aérienne : état des lieux et ambitions 2030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16/20</a:t>
            </a:r>
            <a:endParaRPr lang="en-US" sz="7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228600" y="749808"/>
          <a:ext cx="5029200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5"/>
          <p:cNvSpPr/>
          <p:nvPr/>
        </p:nvSpPr>
        <p:spPr>
          <a:xfrm>
            <a:off x="228600" y="4114800"/>
            <a:ext cx="5029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Projections 2026-2030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5486400" y="749808"/>
            <a:ext cx="3429000" cy="1508760"/>
          </a:xfrm>
          <a:prstGeom prst="rect">
            <a:avLst/>
          </a:prstGeom>
          <a:solidFill>
            <a:srgbClr val="FFFFFF"/>
          </a:solidFill>
          <a:ln w="19050">
            <a:solidFill>
              <a:srgbClr val="2A6F97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486400" y="749808"/>
            <a:ext cx="3429000" cy="384048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596128" y="768096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Atouts actuels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596128" y="1207008"/>
            <a:ext cx="32004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80+ destinations directes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compagnies low-cost actives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 : hub Casablanca-Mohammed V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Aéroports modernisés : Tanger, Agadir, Fès, Marrakech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486400" y="2359152"/>
            <a:ext cx="3429000" cy="1691640"/>
          </a:xfrm>
          <a:prstGeom prst="rect">
            <a:avLst/>
          </a:prstGeom>
          <a:solidFill>
            <a:srgbClr val="FDFAF4"/>
          </a:solidFill>
          <a:ln w="19050">
            <a:solidFill>
              <a:srgbClr val="A0522D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486400" y="2359152"/>
            <a:ext cx="3429000" cy="384048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596128" y="2377440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Priorités 2026-2030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596128" y="2816352"/>
            <a:ext cx="3200400" cy="11704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Scandinavie, Europe de l'Est &amp; Balkans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Marchés du Golfe : Dubai, Riyad, Doha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 direct New York–Casablanca quotidien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Afrique sub-saharienne via hub RAM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7B3F1E"/>
          </a:solidFill>
          <a:ln w="12700">
            <a:solidFill>
              <a:srgbClr val="7B3F1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VIII - Défis structurels et risques identifiés à l'horizon 2030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17/20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28600" y="777240"/>
            <a:ext cx="4251960" cy="1874520"/>
          </a:xfrm>
          <a:prstGeom prst="rect">
            <a:avLst/>
          </a:prstGeom>
          <a:solidFill>
            <a:srgbClr val="FFFFFF"/>
          </a:solidFill>
          <a:ln w="19050">
            <a:solidFill>
              <a:srgbClr val="A0522D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777240"/>
            <a:ext cx="4251960" cy="384048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832104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Défis internes - Structurels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38328" y="1234440"/>
            <a:ext cx="4005072" cy="1344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Hétérogénéité de la qualité de service (grandes villes vs rural)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Animation touristique insuffisante - offre nocturne et activités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 RH : besoin de 50 000 professionnels qualifiés d'ici 2030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Concentration sur 2 destinations : 70% des nuitées à Marrakech &amp; Agadir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777240"/>
            <a:ext cx="4251960" cy="1874520"/>
          </a:xfrm>
          <a:prstGeom prst="rect">
            <a:avLst/>
          </a:prstGeom>
          <a:solidFill>
            <a:srgbClr val="FFFFFF"/>
          </a:solidFill>
          <a:ln w="19050">
            <a:solidFill>
              <a:srgbClr val="B03A2E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777240"/>
            <a:ext cx="4251960" cy="384048"/>
          </a:xfrm>
          <a:prstGeom prst="rect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0" y="832104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Risques externes - Géopolitiques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773168" y="1234440"/>
            <a:ext cx="4005072" cy="1344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Instabilité régionale (Sahel, Méditerranée orientale)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Volatilité du kérosène - impact sur la connectivité aérienne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Pression concurrentielle Arabie Saoudite (Vision 2030 NEOM)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Montée du populisme anti-tourisme dans des marchés émetteurs clés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28600" y="2834640"/>
            <a:ext cx="4251960" cy="1874520"/>
          </a:xfrm>
          <a:prstGeom prst="rect">
            <a:avLst/>
          </a:prstGeom>
          <a:solidFill>
            <a:srgbClr val="FFFFFF"/>
          </a:solidFill>
          <a:ln w="19050">
            <a:solidFill>
              <a:srgbClr val="D4860A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28600" y="2834640"/>
            <a:ext cx="4251960" cy="384048"/>
          </a:xfrm>
          <a:prstGeom prst="rect">
            <a:avLst/>
          </a:prstGeom>
          <a:solidFill>
            <a:srgbClr val="D4860A"/>
          </a:solidFill>
          <a:ln w="12700">
            <a:solidFill>
              <a:srgbClr val="D4860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040" y="2889504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Défis environnementaux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338328" y="3291840"/>
            <a:ext cx="4005072" cy="1344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Stress hydrique : le Maroc parmi les 25 pays les plus exposés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déchets dans les zones touristiques littorales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Hausse des températures estivales : désaisonnalisation nécessaire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Pression sur les écosystèmes sahariens (sur-fréquentation)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2834640"/>
            <a:ext cx="4251960" cy="1874520"/>
          </a:xfrm>
          <a:prstGeom prst="rect">
            <a:avLst/>
          </a:prstGeom>
          <a:solidFill>
            <a:srgbClr val="FFFFFF"/>
          </a:solidFill>
          <a:ln w="19050">
            <a:solidFill>
              <a:srgbClr val="2A6F97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2834640"/>
            <a:ext cx="4251960" cy="384048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0" y="2889504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Risques économiques &amp; financiers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773168" y="3291840"/>
            <a:ext cx="4005072" cy="1344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Fluctuations du MAD vs EUR &amp; USD - compétitivité tarifaire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Dépendance à 3 marchés : France, Espagne, MRE = 60% des flux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Sous-capitalisation des acteurs hôteliers régionaux (PME)</a:t>
            </a:r>
            <a:endParaRPr lang="en-US" sz="9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Risque de désintermédiaction numérique (Airbnb, OTAs)</a:t>
            </a:r>
            <a:endParaRPr lang="en-US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D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VIII - Recommandations stratégiques pour le Maroc 2026–2030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18/20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228600" y="749808"/>
            <a:ext cx="8686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A7C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 recommandations opérationnelles hiérarchisées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28600" y="1170432"/>
            <a:ext cx="416052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28600" y="1170432"/>
            <a:ext cx="530352" cy="82296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8600" y="1170432"/>
            <a:ext cx="5303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R1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657600" y="1243584"/>
            <a:ext cx="658368" cy="274320"/>
          </a:xfrm>
          <a:prstGeom prst="rect">
            <a:avLst/>
          </a:prstGeom>
          <a:solidFill>
            <a:srgbClr val="A0522D">
              <a:alpha val="30000"/>
            </a:srgbClr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0" y="1243584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Priorité 1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850392" y="1225296"/>
            <a:ext cx="2788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Désaisonnalisation &amp; Territorialisation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850392" y="1536192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Investir dans Dakhla, Chefchaouen, Sidi Ifni, Ouarzazate - objectif : réduire la concentration à 50% d'ici 2030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4663440" y="1170432"/>
            <a:ext cx="416052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663440" y="1170432"/>
            <a:ext cx="530352" cy="822960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1170432"/>
            <a:ext cx="5303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R2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092440" y="1243584"/>
            <a:ext cx="658368" cy="274320"/>
          </a:xfrm>
          <a:prstGeom prst="rect">
            <a:avLst/>
          </a:prstGeom>
          <a:solidFill>
            <a:srgbClr val="2A6F97">
              <a:alpha val="30000"/>
            </a:srgbClr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092440" y="1243584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Priorité 1</a:t>
            </a:r>
            <a:endParaRPr lang="en-US" sz="700" dirty="0"/>
          </a:p>
        </p:txBody>
      </p:sp>
      <p:sp>
        <p:nvSpPr>
          <p:cNvPr id="20" name="Text 18"/>
          <p:cNvSpPr/>
          <p:nvPr/>
        </p:nvSpPr>
        <p:spPr>
          <a:xfrm>
            <a:off x="5285232" y="1225296"/>
            <a:ext cx="2788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Écosystème d'animation touristique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285232" y="1536192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Festivals thématiques, tourisme sportif (trail, kitesurf), gastronomique et de bien-être - 365 jours de contenu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228600" y="2084832"/>
            <a:ext cx="416052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28600" y="2084832"/>
            <a:ext cx="530352" cy="822960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28600" y="2084832"/>
            <a:ext cx="5303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R3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3657600" y="2157984"/>
            <a:ext cx="658368" cy="274320"/>
          </a:xfrm>
          <a:prstGeom prst="rect">
            <a:avLst/>
          </a:prstGeom>
          <a:solidFill>
            <a:srgbClr val="C9972A">
              <a:alpha val="30000"/>
            </a:srgbClr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57600" y="2157984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Priorité 1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850392" y="2139696"/>
            <a:ext cx="2788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Formation massive des ressources humaines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850392" y="2450592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50 000 professionnels qualifiés d'ici 2030 · Partenariats avec écoles hôtelières européennes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663440" y="2084832"/>
            <a:ext cx="416052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663440" y="2084832"/>
            <a:ext cx="530352" cy="822960"/>
          </a:xfrm>
          <a:prstGeom prst="rect">
            <a:avLst/>
          </a:prstGeom>
          <a:solidFill>
            <a:srgbClr val="7B3F1E"/>
          </a:solidFill>
          <a:ln w="12700">
            <a:solidFill>
              <a:srgbClr val="7B3F1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663440" y="2084832"/>
            <a:ext cx="5303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R4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8092440" y="2157984"/>
            <a:ext cx="658368" cy="274320"/>
          </a:xfrm>
          <a:prstGeom prst="rect">
            <a:avLst/>
          </a:prstGeom>
          <a:solidFill>
            <a:srgbClr val="7B3F1E">
              <a:alpha val="30000"/>
            </a:srgbClr>
          </a:solidFill>
          <a:ln w="12700">
            <a:solidFill>
              <a:srgbClr val="7B3F1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092440" y="2157984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Priorité 2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5285232" y="2139696"/>
            <a:ext cx="2788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Montée en gamme &amp; Luxe responsable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5285232" y="2450592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nouveaux établissements 5* d'ici 2028 · Segment boutique-hôtels dans les médinas classées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228600" y="2999232"/>
            <a:ext cx="416052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228600" y="2999232"/>
            <a:ext cx="530352" cy="82296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28600" y="2999232"/>
            <a:ext cx="5303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R5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3657600" y="3072384"/>
            <a:ext cx="658368" cy="274320"/>
          </a:xfrm>
          <a:prstGeom prst="rect">
            <a:avLst/>
          </a:prstGeom>
          <a:solidFill>
            <a:srgbClr val="4A7C59">
              <a:alpha val="30000"/>
            </a:srgbClr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657600" y="3072384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Priorité 2</a:t>
            </a:r>
            <a:endParaRPr lang="en-US" sz="700" dirty="0"/>
          </a:p>
        </p:txBody>
      </p:sp>
      <p:sp>
        <p:nvSpPr>
          <p:cNvPr id="41" name="Text 39"/>
          <p:cNvSpPr/>
          <p:nvPr/>
        </p:nvSpPr>
        <p:spPr>
          <a:xfrm>
            <a:off x="850392" y="3054096"/>
            <a:ext cx="2788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Connectivité ciblée - nouveaux marchés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850392" y="3364992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Routes Scandinavie, Europe de l'Est, Golfe, Amérique du Nord · Objectif +25 nouvelles liaisons d'ici 2027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4663440" y="2999232"/>
            <a:ext cx="416052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4663440" y="2999232"/>
            <a:ext cx="530352" cy="822960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663440" y="2999232"/>
            <a:ext cx="5303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R6</a:t>
            </a:r>
            <a:endParaRPr lang="en-US" sz="1400" dirty="0"/>
          </a:p>
        </p:txBody>
      </p:sp>
      <p:sp>
        <p:nvSpPr>
          <p:cNvPr id="46" name="Shape 44"/>
          <p:cNvSpPr/>
          <p:nvPr/>
        </p:nvSpPr>
        <p:spPr>
          <a:xfrm>
            <a:off x="8092440" y="3072384"/>
            <a:ext cx="658368" cy="274320"/>
          </a:xfrm>
          <a:prstGeom prst="rect">
            <a:avLst/>
          </a:prstGeom>
          <a:solidFill>
            <a:srgbClr val="1A6B72">
              <a:alpha val="30000"/>
            </a:srgbClr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092440" y="3072384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Priorité 2</a:t>
            </a:r>
            <a:endParaRPr lang="en-US" sz="700" dirty="0"/>
          </a:p>
        </p:txBody>
      </p:sp>
      <p:sp>
        <p:nvSpPr>
          <p:cNvPr id="48" name="Text 46"/>
          <p:cNvSpPr/>
          <p:nvPr/>
        </p:nvSpPr>
        <p:spPr>
          <a:xfrm>
            <a:off x="5285232" y="3054096"/>
            <a:ext cx="2788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Durabilité comme argument commercial</a:t>
            </a:r>
            <a:endParaRPr lang="en-US" sz="1050" dirty="0"/>
          </a:p>
        </p:txBody>
      </p:sp>
      <p:sp>
        <p:nvSpPr>
          <p:cNvPr id="49" name="Text 47"/>
          <p:cNvSpPr/>
          <p:nvPr/>
        </p:nvSpPr>
        <p:spPr>
          <a:xfrm>
            <a:off x="5285232" y="3364992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 Maroc Durable · Certification ISO 14001 pour les opérateurs · Prime tarifaire ESG auprès des TO européens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228600" y="3913632"/>
            <a:ext cx="416052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228600" y="3913632"/>
            <a:ext cx="530352" cy="822960"/>
          </a:xfrm>
          <a:prstGeom prst="rect">
            <a:avLst/>
          </a:prstGeom>
          <a:solidFill>
            <a:srgbClr val="D4860A"/>
          </a:solidFill>
          <a:ln w="12700">
            <a:solidFill>
              <a:srgbClr val="D4860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228600" y="3913632"/>
            <a:ext cx="5303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R7</a:t>
            </a:r>
            <a:endParaRPr lang="en-US" sz="1400" dirty="0"/>
          </a:p>
        </p:txBody>
      </p:sp>
      <p:sp>
        <p:nvSpPr>
          <p:cNvPr id="53" name="Shape 51"/>
          <p:cNvSpPr/>
          <p:nvPr/>
        </p:nvSpPr>
        <p:spPr>
          <a:xfrm>
            <a:off x="3657600" y="3986784"/>
            <a:ext cx="658368" cy="274320"/>
          </a:xfrm>
          <a:prstGeom prst="rect">
            <a:avLst/>
          </a:prstGeom>
          <a:solidFill>
            <a:srgbClr val="D4860A">
              <a:alpha val="30000"/>
            </a:srgbClr>
          </a:solidFill>
          <a:ln w="12700">
            <a:solidFill>
              <a:srgbClr val="D4860A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657600" y="3986784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Priorité 3</a:t>
            </a:r>
            <a:endParaRPr lang="en-US" sz="700" dirty="0"/>
          </a:p>
        </p:txBody>
      </p:sp>
      <p:sp>
        <p:nvSpPr>
          <p:cNvPr id="55" name="Text 53"/>
          <p:cNvSpPr/>
          <p:nvPr/>
        </p:nvSpPr>
        <p:spPr>
          <a:xfrm>
            <a:off x="850392" y="3968496"/>
            <a:ext cx="2788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Plateforme d'intelligence partagée</a:t>
            </a:r>
            <a:endParaRPr lang="en-US" sz="1050" dirty="0"/>
          </a:p>
        </p:txBody>
      </p:sp>
      <p:sp>
        <p:nvSpPr>
          <p:cNvPr id="56" name="Text 54"/>
          <p:cNvSpPr/>
          <p:nvPr/>
        </p:nvSpPr>
        <p:spPr>
          <a:xfrm>
            <a:off x="850392" y="4279392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Observatoire en temps réel ouvert aux opérateurs privés · API publiques · Baromètre mensuel publié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4663440" y="3913632"/>
            <a:ext cx="416052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8" name="Shape 56"/>
          <p:cNvSpPr/>
          <p:nvPr/>
        </p:nvSpPr>
        <p:spPr>
          <a:xfrm>
            <a:off x="4663440" y="3913632"/>
            <a:ext cx="530352" cy="8229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663440" y="3913632"/>
            <a:ext cx="5303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R8</a:t>
            </a:r>
            <a:endParaRPr lang="en-US" sz="1400" dirty="0"/>
          </a:p>
        </p:txBody>
      </p:sp>
      <p:sp>
        <p:nvSpPr>
          <p:cNvPr id="60" name="Shape 58"/>
          <p:cNvSpPr/>
          <p:nvPr/>
        </p:nvSpPr>
        <p:spPr>
          <a:xfrm>
            <a:off x="8092440" y="3986784"/>
            <a:ext cx="658368" cy="274320"/>
          </a:xfrm>
          <a:prstGeom prst="rect">
            <a:avLst/>
          </a:prstGeom>
          <a:solidFill>
            <a:srgbClr val="2D3A45">
              <a:alpha val="30000"/>
            </a:srgbClr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8092440" y="3986784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Priorité 3</a:t>
            </a:r>
            <a:endParaRPr lang="en-US" sz="700" dirty="0"/>
          </a:p>
        </p:txBody>
      </p:sp>
      <p:sp>
        <p:nvSpPr>
          <p:cNvPr id="62" name="Text 60"/>
          <p:cNvSpPr/>
          <p:nvPr/>
        </p:nvSpPr>
        <p:spPr>
          <a:xfrm>
            <a:off x="5285232" y="3968496"/>
            <a:ext cx="2788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Gestion des capacités &amp; anti-overtourism</a:t>
            </a:r>
            <a:endParaRPr lang="en-US" sz="1050" dirty="0"/>
          </a:p>
        </p:txBody>
      </p:sp>
      <p:sp>
        <p:nvSpPr>
          <p:cNvPr id="63" name="Text 61"/>
          <p:cNvSpPr/>
          <p:nvPr/>
        </p:nvSpPr>
        <p:spPr>
          <a:xfrm>
            <a:off x="5285232" y="4279392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Quotas saisonniers dans les médinas · Tarification dynamique des sites naturels · Plan d'urgence climatique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Contexte et problématique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2/20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274320" y="777240"/>
            <a:ext cx="8595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A052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le Maroc - et pourquoi maintenant ?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274320" y="1234440"/>
            <a:ext cx="4663440" cy="33375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234440"/>
            <a:ext cx="4663440" cy="384048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1252728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Contexte mondial 2026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11480" y="1691640"/>
            <a:ext cx="438912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1,52 milliard d'arrivées touristiques en 2025 (record) - croissance 2026 projetée à +3/+4%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Méditerranée concentre ~30% des flux mondiaux - 12,3 millions d'emplois dans les zones littorales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L'Afrique et l'Asie-Pacifique poursuivent leur redressement - Égypte +20%, Japon +17% fin 2025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tourisme représente 9,9% du PIB mondial en 2026 (WTTC) et 11,5% des emplois en Méditerranée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tourisme mondial progresse 1,5x plus vite que l'économie globale - 376 millions d'emplois soutenus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IA, durabilité et désaisonnalisation s'imposent comme critères de compétitivité structurelle en 2026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120640" y="1234440"/>
            <a:ext cx="3749040" cy="333756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257800" y="1325880"/>
            <a:ext cx="3474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structurantes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la communication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212080" y="2057400"/>
            <a:ext cx="384048" cy="384048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12080" y="205740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Q1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669280" y="2093976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le Maroc s'est-il imposé comme leader méditerranéen émergent en 2025 ?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212080" y="2807208"/>
            <a:ext cx="384048" cy="384048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12080" y="28072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Q2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669280" y="2843784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Vision 2030 (26M touristes) est-elle crédible et suffisamment financée ?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212080" y="3557016"/>
            <a:ext cx="384048" cy="384048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212080" y="355701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Q3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669280" y="3593592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Quelle architecture de coopération euro-méditerranéenne optimiser ?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212080" y="4306824"/>
            <a:ext cx="384048" cy="384048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212080" y="430682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Q4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669280" y="4343400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Durabilité et croissance sont-ils réconciliables dans le cas marocain ?</a:t>
            </a:r>
            <a:endParaRPr lang="en-US" sz="9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VIII - Recommandations pour la coopération euro-méditerranéenne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19/20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228600" y="749808"/>
            <a:ext cx="8686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6F9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 chantiers prioritaires pour renforcer l'intégration régionale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28600" y="1170432"/>
            <a:ext cx="868680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28600" y="1170432"/>
            <a:ext cx="91440" cy="822960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28600" y="1170432"/>
            <a:ext cx="566928" cy="822960"/>
          </a:xfrm>
          <a:prstGeom prst="rect">
            <a:avLst/>
          </a:prstGeom>
          <a:solidFill>
            <a:srgbClr val="2A6F97">
              <a:alpha val="20000"/>
            </a:srgbClr>
          </a:solidFill>
          <a:ln w="12700">
            <a:solidFill>
              <a:srgbClr val="2A6F97">
                <a:alpha val="2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8600" y="1170432"/>
            <a:ext cx="566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A6F9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914400" y="1225296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Label Méditerranée Durable commun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" y="1527048"/>
            <a:ext cx="5577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Créer un label Méditerranée Durable commun, reconnu par les 43 membres de l'UpM (adoption cible : juin 2027). Critères : empreinte carbone, accessibilité universelle, authenticité culturelle, économie locale. Outil de co-marketing premium auprès des TO européens. Prime tarifaire ESG estimée à +12% sur segments nordiques.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629400" y="1490472"/>
            <a:ext cx="2148840" cy="438912"/>
          </a:xfrm>
          <a:prstGeom prst="rect">
            <a:avLst/>
          </a:prstGeom>
          <a:solidFill>
            <a:srgbClr val="2A6F97">
              <a:alpha val="15000"/>
            </a:srgbClr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75120" y="1508760"/>
            <a:ext cx="2057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: +8-12% d'attractivité ESG · Éligibilité aux fonds Green Deal UE · Accès facilité aux investisseurs institutionnels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28600" y="2084832"/>
            <a:ext cx="868680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28600" y="2084832"/>
            <a:ext cx="91440" cy="82296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28600" y="2084832"/>
            <a:ext cx="566928" cy="822960"/>
          </a:xfrm>
          <a:prstGeom prst="rect">
            <a:avLst/>
          </a:prstGeom>
          <a:solidFill>
            <a:srgbClr val="A0522D">
              <a:alpha val="20000"/>
            </a:srgbClr>
          </a:solidFill>
          <a:ln w="12700">
            <a:solidFill>
              <a:srgbClr val="A0522D">
                <a:alpha val="2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28600" y="2084832"/>
            <a:ext cx="566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A052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914400" y="2139696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Route des Civilisations Méditerranéennes (RCM)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2441448"/>
            <a:ext cx="5577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Itinéraires transfrontaliers thématiques : Route de la Soie Maritime, Route des Phéniciens, Route de l'Islam &amp; de la Méditerranée. Co-financement UE-UpM-Maroc.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629400" y="2404872"/>
            <a:ext cx="2148840" cy="438912"/>
          </a:xfrm>
          <a:prstGeom prst="rect">
            <a:avLst/>
          </a:prstGeom>
          <a:solidFill>
            <a:srgbClr val="A0522D">
              <a:alpha val="15000"/>
            </a:srgbClr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75120" y="2423160"/>
            <a:ext cx="2057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: +1,5 jour de séjour moyen · 23 destinations secondaires valorisées · 4 000 guides certifiés 'Civilisations' à former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228600" y="2999232"/>
            <a:ext cx="868680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28600" y="2999232"/>
            <a:ext cx="91440" cy="82296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28600" y="2999232"/>
            <a:ext cx="566928" cy="822960"/>
          </a:xfrm>
          <a:prstGeom prst="rect">
            <a:avLst/>
          </a:prstGeom>
          <a:solidFill>
            <a:srgbClr val="4A7C59">
              <a:alpha val="20000"/>
            </a:srgbClr>
          </a:solidFill>
          <a:ln w="12700">
            <a:solidFill>
              <a:srgbClr val="4A7C59">
                <a:alpha val="2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28600" y="2999232"/>
            <a:ext cx="566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4A7C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914400" y="3054096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Plateforme régionale de data touristique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914400" y="3355848"/>
            <a:ext cx="5577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Mutualiser les outils d'intelligence touristique dans un observatoire méditerranéen commun. Données en temps réel sur les flux, la saturation et les opportunités d'investissement.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629400" y="3319272"/>
            <a:ext cx="2148840" cy="438912"/>
          </a:xfrm>
          <a:prstGeom prst="rect">
            <a:avLst/>
          </a:prstGeom>
          <a:solidFill>
            <a:srgbClr val="4A7C59">
              <a:alpha val="15000"/>
            </a:srgbClr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675120" y="3337560"/>
            <a:ext cx="2057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attendu : 30% de réduction des décisions d'investissement mal orientées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228600" y="3913632"/>
            <a:ext cx="868680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228600" y="3913632"/>
            <a:ext cx="91440" cy="822960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28600" y="3913632"/>
            <a:ext cx="566928" cy="822960"/>
          </a:xfrm>
          <a:prstGeom prst="rect">
            <a:avLst/>
          </a:prstGeom>
          <a:solidFill>
            <a:srgbClr val="C9972A">
              <a:alpha val="20000"/>
            </a:srgbClr>
          </a:solidFill>
          <a:ln w="12700">
            <a:solidFill>
              <a:srgbClr val="C9972A">
                <a:alpha val="2000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28600" y="3913632"/>
            <a:ext cx="566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9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200" dirty="0"/>
          </a:p>
        </p:txBody>
      </p:sp>
      <p:sp>
        <p:nvSpPr>
          <p:cNvPr id="36" name="Text 34"/>
          <p:cNvSpPr/>
          <p:nvPr/>
        </p:nvSpPr>
        <p:spPr>
          <a:xfrm>
            <a:off x="914400" y="3968496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Fonds d'investissement touristique UE-Maroc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914400" y="4270248"/>
            <a:ext cx="5577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Mécanisme dédié aux PME touristiques marocaines - capitalisation 200M€ sur 2026-2030. Cofinancement BERD, BEI, BFCE. Axé sur l'hébergement rural et l'écotourisme.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629400" y="4233672"/>
            <a:ext cx="2148840" cy="438912"/>
          </a:xfrm>
          <a:prstGeom prst="rect">
            <a:avLst/>
          </a:prstGeom>
          <a:solidFill>
            <a:srgbClr val="C9972A">
              <a:alpha val="15000"/>
            </a:srgbClr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675120" y="4251960"/>
            <a:ext cx="2057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: 2 000+ PME financées · 12 000 emplois créés · 40% de projets dans les destinations rurales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b">
    <p:bg>
      <p:bgPr>
        <a:solidFill>
          <a:srgbClr val="F5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VIII - Recommandations pour la coopération euro-méditerranéenne (suite)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19b/20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228600" y="749808"/>
            <a:ext cx="8686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6F9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 chantiers prioritaires - chantiers 5 &amp; 6 + Feuille de route 2026-2030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28600" y="1170432"/>
            <a:ext cx="868680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28600" y="1170432"/>
            <a:ext cx="91440" cy="822960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28600" y="1170432"/>
            <a:ext cx="566928" cy="822960"/>
          </a:xfrm>
          <a:prstGeom prst="rect">
            <a:avLst/>
          </a:prstGeom>
          <a:solidFill>
            <a:srgbClr val="2A6F97">
              <a:alpha val="20000"/>
            </a:srgbClr>
          </a:solidFill>
          <a:ln w="12700">
            <a:solidFill>
              <a:srgbClr val="2A6F97">
                <a:alpha val="2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8600" y="1170432"/>
            <a:ext cx="566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A6F9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914400" y="1225296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Programme de Formation Touristique Méditerranéenne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" y="1527048"/>
            <a:ext cx="5577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Mobilité des étudiants entre écoles hôtelières de France, Espagne, Italie, Maroc et Tunisie. 5 000 étudiants échangés/an d'ici 2028. Double diplôme méditerranéen reconnu dans 12 pays. Financement Erasmus+ Med. Centres d'excellence : Fès, Séville, Naples, Tunis, Athènes.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6629400" y="1490472"/>
            <a:ext cx="2148840" cy="438912"/>
          </a:xfrm>
          <a:prstGeom prst="rect">
            <a:avLst/>
          </a:prstGeom>
          <a:solidFill>
            <a:srgbClr val="2A6F97">
              <a:alpha val="15000"/>
            </a:srgbClr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75120" y="1508760"/>
            <a:ext cx="2057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: 5 000 professionnels/an formés · Réduction du déficit RH méditerranéen · Vivier de talents interculturels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28600" y="2084832"/>
            <a:ext cx="868680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28600" y="2084832"/>
            <a:ext cx="91440" cy="82296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28600" y="2084832"/>
            <a:ext cx="566928" cy="822960"/>
          </a:xfrm>
          <a:prstGeom prst="rect">
            <a:avLst/>
          </a:prstGeom>
          <a:solidFill>
            <a:srgbClr val="A0522D">
              <a:alpha val="20000"/>
            </a:srgbClr>
          </a:solidFill>
          <a:ln w="12700">
            <a:solidFill>
              <a:srgbClr val="A0522D">
                <a:alpha val="2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28600" y="2084832"/>
            <a:ext cx="566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A052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914400" y="2139696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Stratégie de Désaisonnalisation Méditerranéenne Partagée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2441448"/>
            <a:ext cx="5577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Itinéraires transfrontaliers thématiques : Route de la Soie Maritime, Route des Phéniciens, Route de l'Islam &amp; de la Méditerranée. Co-financement UE-UpM-Maroc.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629400" y="2404872"/>
            <a:ext cx="2148840" cy="438912"/>
          </a:xfrm>
          <a:prstGeom prst="rect">
            <a:avLst/>
          </a:prstGeom>
          <a:solidFill>
            <a:srgbClr val="A0522D">
              <a:alpha val="15000"/>
            </a:srgbClr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75120" y="2423160"/>
            <a:ext cx="2057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: +1,8 jour de durée moyenne · +20% revenus basse saison · Réduction pression sur patrimoines culturels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228600" y="2999232"/>
            <a:ext cx="868680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28600" y="2999232"/>
            <a:ext cx="91440" cy="82296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28600" y="2999232"/>
            <a:ext cx="566928" cy="822960"/>
          </a:xfrm>
          <a:prstGeom prst="rect">
            <a:avLst/>
          </a:prstGeom>
          <a:solidFill>
            <a:srgbClr val="4A7C59">
              <a:alpha val="20000"/>
            </a:srgbClr>
          </a:solidFill>
          <a:ln w="12700">
            <a:solidFill>
              <a:srgbClr val="4A7C59">
                <a:alpha val="2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28600" y="2999232"/>
            <a:ext cx="566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4A7C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914400" y="3054096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Synthèse &amp; Feuille de route 2026-2030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914400" y="3355848"/>
            <a:ext cx="5577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 terme (2026-2027) : adoption Label Méditerranée Durable, lancement OMeT, signature FITUM. Moyen terme (2028) : déploiement RCM, 1 000 PME financées, 2 000 étudiants en échange. Long terme (2030) : évaluation CM 2030, UpM Tourisme renforcé, désaisonnalisation mesurable.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629400" y="3319272"/>
            <a:ext cx="2148840" cy="438912"/>
          </a:xfrm>
          <a:prstGeom prst="rect">
            <a:avLst/>
          </a:prstGeom>
          <a:solidFill>
            <a:srgbClr val="4A7C59">
              <a:alpha val="15000"/>
            </a:srgbClr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675120" y="3337560"/>
            <a:ext cx="2057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Révision mi-parcours juin 2028 : évaluation des 6 chantiers, ajustements budgétaires, rapport au Conseil Méditerranéen du Tourisme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228600" y="3913632"/>
            <a:ext cx="8686800" cy="82296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228600" y="3913632"/>
            <a:ext cx="91440" cy="822960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28600" y="3913632"/>
            <a:ext cx="566928" cy="822960"/>
          </a:xfrm>
          <a:prstGeom prst="rect">
            <a:avLst/>
          </a:prstGeom>
          <a:solidFill>
            <a:srgbClr val="C9972A">
              <a:alpha val="20000"/>
            </a:srgbClr>
          </a:solidFill>
          <a:ln w="12700">
            <a:solidFill>
              <a:srgbClr val="C9972A">
                <a:alpha val="2000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28600" y="3913632"/>
            <a:ext cx="566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9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✔</a:t>
            </a:r>
            <a:endParaRPr lang="en-US" sz="2200" dirty="0"/>
          </a:p>
        </p:txBody>
      </p:sp>
      <p:sp>
        <p:nvSpPr>
          <p:cNvPr id="36" name="Text 34"/>
          <p:cNvSpPr/>
          <p:nvPr/>
        </p:nvSpPr>
        <p:spPr>
          <a:xfrm>
            <a:off x="914400" y="3968496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Acteurs clés &amp; Portage politique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914400" y="4270248"/>
            <a:ext cx="5577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Portage politique : Ministère du Tourisme marocain + DG GROW (Commission UE) + Secrétariat UpM. Parties prenantes : SMIT, ONU Tourisme, BERD, BEI, AFD, FNAM, ONMT. Prochaine étape : présenter ces 6 chantiers au Sommet Méditerranéen du Tourisme (Alicante, oct. 2026).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629400" y="4233672"/>
            <a:ext cx="2148840" cy="438912"/>
          </a:xfrm>
          <a:prstGeom prst="rect">
            <a:avLst/>
          </a:prstGeom>
          <a:solidFill>
            <a:srgbClr val="C9972A">
              <a:alpha val="15000"/>
            </a:srgbClr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675120" y="4251960"/>
            <a:ext cx="2057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parlementaire : Commission Tourisme du Parlement Européen + Commission parlementaire Maroc-UE</a:t>
            </a:r>
            <a:endParaRPr lang="en-US" sz="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7B3F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0522D">
              <a:alpha val="50000"/>
            </a:srgbClr>
          </a:solidFill>
          <a:ln w="12700">
            <a:solidFill>
              <a:srgbClr val="A0522D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0" y="0"/>
            <a:ext cx="3657600" cy="5143500"/>
          </a:xfrm>
          <a:prstGeom prst="rect">
            <a:avLst/>
          </a:prstGeom>
          <a:solidFill>
            <a:srgbClr val="2D3A45">
              <a:alpha val="80000"/>
            </a:srgbClr>
          </a:solidFill>
          <a:ln w="12700">
            <a:solidFill>
              <a:srgbClr val="2D3A45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64592"/>
            <a:ext cx="50292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Maroc, acteur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274320" y="621792"/>
            <a:ext cx="5029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9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strategique de la Mediterranee 2030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274320" y="1207008"/>
            <a:ext cx="4389120" cy="45720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1325880"/>
            <a:ext cx="5029200" cy="777240"/>
          </a:xfrm>
          <a:prstGeom prst="rect">
            <a:avLst/>
          </a:prstGeom>
          <a:solidFill>
            <a:srgbClr val="2D3A45">
              <a:alpha val="60000"/>
            </a:srgbClr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28600" y="1325880"/>
            <a:ext cx="73152" cy="777240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399032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C99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Record 2025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65760" y="1728216"/>
            <a:ext cx="4800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~20M touristes · +14% · 3,5x mondial · 138 Mds MAD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28600" y="2203704"/>
            <a:ext cx="5029200" cy="777240"/>
          </a:xfrm>
          <a:prstGeom prst="rect">
            <a:avLst/>
          </a:prstGeom>
          <a:solidFill>
            <a:srgbClr val="2D3A45">
              <a:alpha val="60000"/>
            </a:srgbClr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28600" y="2203704"/>
            <a:ext cx="73152" cy="77724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2276856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A052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Vision 2030 credible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65760" y="2606040"/>
            <a:ext cx="4800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26M · 600M$ budget · 8 Mds MAD/an SMIT · operationnel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28600" y="3081528"/>
            <a:ext cx="5029200" cy="777240"/>
          </a:xfrm>
          <a:prstGeom prst="rect">
            <a:avLst/>
          </a:prstGeom>
          <a:solidFill>
            <a:srgbClr val="2D3A45">
              <a:alpha val="60000"/>
            </a:srgbClr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28600" y="3081528"/>
            <a:ext cx="73152" cy="77724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3154680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4A7C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Cooperation moteur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65760" y="3483864"/>
            <a:ext cx="4800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UpM · Accord Maroc-UE revise · Pacte Mediterranee 2025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28600" y="3959352"/>
            <a:ext cx="5029200" cy="777240"/>
          </a:xfrm>
          <a:prstGeom prst="rect">
            <a:avLst/>
          </a:prstGeom>
          <a:solidFill>
            <a:srgbClr val="2D3A45">
              <a:alpha val="60000"/>
            </a:srgbClr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28600" y="3959352"/>
            <a:ext cx="73152" cy="777240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4032504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A6F9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CM 2030 decisif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365760" y="4361688"/>
            <a:ext cx="4800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1-2M touristes · 40% retombees secteur · hub regional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0" y="164592"/>
            <a:ext cx="3429000" cy="4480560"/>
          </a:xfrm>
          <a:prstGeom prst="rect">
            <a:avLst/>
          </a:prstGeom>
          <a:solidFill>
            <a:srgbClr val="2D3A45">
              <a:alpha val="70000"/>
            </a:srgbClr>
          </a:solidFill>
          <a:ln w="19050">
            <a:solidFill>
              <a:srgbClr val="C9972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577840" y="109728"/>
            <a:ext cx="548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C99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</a:t>
            </a:r>
            <a:endParaRPr lang="en-US" sz="5200" dirty="0"/>
          </a:p>
        </p:txBody>
      </p:sp>
      <p:sp>
        <p:nvSpPr>
          <p:cNvPr id="25" name="Text 23"/>
          <p:cNvSpPr/>
          <p:nvPr/>
        </p:nvSpPr>
        <p:spPr>
          <a:xfrm>
            <a:off x="5623560" y="777240"/>
            <a:ext cx="315468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Mediterranee n est pas qu une mer. C est un marche, un patrimoine, une promesse. Le Maroc, a sa porte sud, est pret a en devenir l un des piliers les plus dynamiques - a condition que l intelligence strategique et la cooperation l emportent sur la fragmentation.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623560" y="3639312"/>
            <a:ext cx="3154680" cy="36576"/>
          </a:xfrm>
          <a:prstGeom prst="rect">
            <a:avLst/>
          </a:prstGeom>
          <a:solidFill>
            <a:srgbClr val="C9972A">
              <a:alpha val="40000"/>
            </a:srgbClr>
          </a:solidFill>
          <a:ln w="12700">
            <a:solidFill>
              <a:srgbClr val="C9972A">
                <a:alpha val="4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623560" y="374904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Euro-Mediterraneen du Tourisme - Mai 2026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4736592"/>
            <a:ext cx="9144000" cy="406908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28600" y="4773168"/>
            <a:ext cx="8686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MTAESS · SMIT 2026 · ONU Tourisme T1 2026 · Pacte Mediterranee dec.2025 · Forum MediTour 2023 · IDDRI 2024 · WEF Competitivite 2025</a:t>
            </a:r>
            <a:endParaRPr lang="en-US" sz="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 de la communication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3/20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28600" y="777240"/>
            <a:ext cx="420624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777240"/>
            <a:ext cx="548640" cy="914400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" y="77724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868680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Trajectoire historique du tourisme marocain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68680" y="1271016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1960–2025 : d'une curiosité à un record mondial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709160" y="777240"/>
            <a:ext cx="420624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09160" y="777240"/>
            <a:ext cx="548640" cy="91440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09160" y="77724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5349240" y="868680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Analyse des performances record 2025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349240" y="1271016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~20M touristes · 138 Mds MAD · +14%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228600" y="1801368"/>
            <a:ext cx="420624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228600" y="1801368"/>
            <a:ext cx="548640" cy="91440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28600" y="1801368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68680" y="1892808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Positionnement géostratégique et comparatif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68680" y="2295144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Benchmarking méditerranéen - 7 pays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09160" y="1801368"/>
            <a:ext cx="420624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09160" y="1801368"/>
            <a:ext cx="548640" cy="914400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09160" y="1801368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IV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349240" y="1892808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Vision 2030 - Architecture stratégique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349240" y="2295144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26M touristes · 3 piliers · 8 Mds MAD/an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228600" y="2825496"/>
            <a:ext cx="420624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28600" y="2825496"/>
            <a:ext cx="548640" cy="914400"/>
          </a:xfrm>
          <a:prstGeom prst="rect">
            <a:avLst/>
          </a:prstGeom>
          <a:solidFill>
            <a:srgbClr val="7B3F1E"/>
          </a:solidFill>
          <a:ln w="12700">
            <a:solidFill>
              <a:srgbClr val="7B3F1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28600" y="2825496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868680" y="2916936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Coopération euro-méditerranéenne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868680" y="3319272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UpM · Accord Maroc-UE · Pacte Méditerranée 2025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709160" y="2825496"/>
            <a:ext cx="420624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09160" y="2825496"/>
            <a:ext cx="548640" cy="914400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709160" y="2825496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5349240" y="2916936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Intelligence touristique &amp; innovation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349240" y="3319272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· IA · Observatoire · Benchmarking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228600" y="3849624"/>
            <a:ext cx="420624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228600" y="3849624"/>
            <a:ext cx="548640" cy="914400"/>
          </a:xfrm>
          <a:prstGeom prst="rect">
            <a:avLst/>
          </a:prstGeom>
          <a:solidFill>
            <a:srgbClr val="D4860A"/>
          </a:solidFill>
          <a:ln w="12700">
            <a:solidFill>
              <a:srgbClr val="D4860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28600" y="3849624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</a:t>
            </a:r>
            <a:endParaRPr lang="en-US" sz="1800" dirty="0"/>
          </a:p>
        </p:txBody>
      </p:sp>
      <p:sp>
        <p:nvSpPr>
          <p:cNvPr id="40" name="Text 38"/>
          <p:cNvSpPr/>
          <p:nvPr/>
        </p:nvSpPr>
        <p:spPr>
          <a:xfrm>
            <a:off x="868680" y="3941064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CM 2030 &amp; grands événements catalyseurs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868680" y="4343400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Maroc–Espagne–Portugal : coopération vs compétition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4709160" y="3849624"/>
            <a:ext cx="420624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4709160" y="3849624"/>
            <a:ext cx="548640" cy="91440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709160" y="3849624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VIII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5349240" y="3941064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Durabilité, défis et recommandations 2026–2030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5349240" y="4343400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ESG · Climatique · RH · Territoire</a:t>
            </a:r>
            <a:endParaRPr lang="en-US" sz="9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D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- Trajectoire historique du tourisme marocain (1960–2025)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4/20</a:t>
            </a:r>
            <a:endParaRPr lang="en-US" sz="7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228600" y="749808"/>
          <a:ext cx="6217920" cy="3822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6583680" y="777240"/>
            <a:ext cx="242316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2A6F97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583680" y="777240"/>
            <a:ext cx="109728" cy="658368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720840" y="813816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A6F9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1990s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7406640" y="813816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 Azur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6720840" y="1106424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Premiers grands projets balnéaires - Saïdia, Mogador, Mazagan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6583680" y="1508760"/>
            <a:ext cx="242316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4A7C59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583680" y="1508760"/>
            <a:ext cx="109728" cy="658368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720840" y="1545336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4A7C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2010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7406640" y="1545336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9,3M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6720840" y="1837944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2010 atteinte - premier cap symbolique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6583680" y="2240280"/>
            <a:ext cx="242316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A0522D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6583680" y="2240280"/>
            <a:ext cx="109728" cy="658368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720840" y="2276856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A052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2019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7406640" y="2276856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13M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6720840" y="2569464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Niveau pré-Covid : record de l'époque</a:t>
            </a: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>
            <a:off x="6583680" y="2971800"/>
            <a:ext cx="242316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B03A2E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6583680" y="2971800"/>
            <a:ext cx="109728" cy="658368"/>
          </a:xfrm>
          <a:prstGeom prst="rect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720840" y="3008376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B0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2020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7406640" y="3008376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2,8M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6720840" y="3300984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Pandémie : effondrement de 78% en un an</a:t>
            </a:r>
            <a:endParaRPr lang="en-US" sz="850" dirty="0"/>
          </a:p>
        </p:txBody>
      </p:sp>
      <p:sp>
        <p:nvSpPr>
          <p:cNvPr id="28" name="Shape 25"/>
          <p:cNvSpPr/>
          <p:nvPr/>
        </p:nvSpPr>
        <p:spPr>
          <a:xfrm>
            <a:off x="6583680" y="3703320"/>
            <a:ext cx="242316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C9972A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9" name="Shape 26"/>
          <p:cNvSpPr/>
          <p:nvPr/>
        </p:nvSpPr>
        <p:spPr>
          <a:xfrm>
            <a:off x="6583680" y="3703320"/>
            <a:ext cx="109728" cy="658368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6720840" y="3739896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C99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2025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7406640" y="3739896"/>
            <a:ext cx="1508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19,8M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6720840" y="4032504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absolu : +68% vs 2019 · 1er en Afrique · 7,3% du PIB national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- Analyse des performances record 2025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5/20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28600" y="749808"/>
            <a:ext cx="2560320" cy="27432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28600" y="749808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INDICATEURS CLÉS 2025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28600" y="1097280"/>
            <a:ext cx="2011680" cy="141732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28600" y="1170432"/>
            <a:ext cx="2011680" cy="77952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19,8M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20040" y="1947672"/>
            <a:ext cx="1828800" cy="5102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arrivées touristiques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absolu · 1er en Afrique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2377440" y="1097280"/>
            <a:ext cx="2011680" cy="141732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377440" y="1170432"/>
            <a:ext cx="2011680" cy="77952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138 Mds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2468880" y="1947672"/>
            <a:ext cx="1828800" cy="5102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 de recettes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(+21% vs 2024)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526280" y="1097280"/>
            <a:ext cx="2011680" cy="1417320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526280" y="1170432"/>
            <a:ext cx="2011680" cy="77952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+14%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617720" y="1947672"/>
            <a:ext cx="1828800" cy="5102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croissance annuelle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3,5× la moyenne mondiale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675120" y="1097280"/>
            <a:ext cx="2011680" cy="141732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75120" y="1170432"/>
            <a:ext cx="2011680" cy="77952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+68%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6766560" y="1947672"/>
            <a:ext cx="1828800" cy="5102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niveau pré-Covid 2019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rebond exceptionnel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228600" y="2651760"/>
            <a:ext cx="8686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Évolution des indicateurs sur 3 ans</a:t>
            </a:r>
            <a:endParaRPr lang="en-US" sz="12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28600" y="2999232"/>
          <a:ext cx="8686800" cy="1737360"/>
        </p:xfrm>
        <a:graphic>
          <a:graphicData uri="http://schemas.openxmlformats.org/drawingml/2006/table">
            <a:tbl>
              <a:tblPr/>
              <a:tblGrid>
                <a:gridCol w="2743200"/>
                <a:gridCol w="1371600"/>
                <a:gridCol w="1371600"/>
                <a:gridCol w="1645920"/>
                <a:gridCol w="1554480"/>
              </a:tblGrid>
              <a:tr h="3474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Indicateur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A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A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A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52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Var. 24/25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A45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Arrivées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14,5 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17,4 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A052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19,8 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4A7C5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+14%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Recettes (Mds MAD)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~112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A052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4A7C5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+21%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Nuitées (millions)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A052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~51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4A7C5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+16%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Croissance / Monde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+22%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+20%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A052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+14%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C99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3× mondial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</a:tr>
            </a:tbl>
          </a:graphicData>
        </a:graphic>
      </p:graphicFrame>
      <p:sp>
        <p:nvSpPr>
          <p:cNvPr id="23" name="Text 20"/>
          <p:cNvSpPr/>
          <p:nvPr/>
        </p:nvSpPr>
        <p:spPr>
          <a:xfrm>
            <a:off x="228600" y="4754880"/>
            <a:ext cx="8686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i="1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: MTAESS · SMIT · ONU Tourisme Baromètre T1 2026 · Office des Changes jan. 2026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 - Profil des marchés émetteurs et des visiteurs 2025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6/20</a:t>
            </a:r>
            <a:endParaRPr lang="en-US" sz="7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228600" y="749808"/>
          <a:ext cx="4389120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4846320" y="749808"/>
            <a:ext cx="4069080" cy="3931920"/>
          </a:xfrm>
          <a:prstGeom prst="rect">
            <a:avLst/>
          </a:prstGeom>
          <a:solidFill>
            <a:srgbClr val="FFFFFF"/>
          </a:solidFill>
          <a:ln w="6350">
            <a:solidFill>
              <a:srgbClr val="D6CCBF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4983480" y="84124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Faits saillants par segment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892040" y="1298448"/>
            <a:ext cx="3931920" cy="749808"/>
          </a:xfrm>
          <a:prstGeom prst="rect">
            <a:avLst/>
          </a:prstGeom>
          <a:solidFill>
            <a:srgbClr val="FDFAF4"/>
          </a:solidFill>
          <a:ln w="6350">
            <a:solidFill>
              <a:srgbClr val="D6CCB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892040" y="1298448"/>
            <a:ext cx="91440" cy="749808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047488" y="1335024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Europe (France, Espagne, UK, All.)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5047488" y="1609344"/>
            <a:ext cx="3657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49% des arrivées - premier bloc géographique. La France demeure le 1er marché émetteur (+11% en 2025) · Espagne +12% · UK +18% · Italie +21%.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4892040" y="2121408"/>
            <a:ext cx="3931920" cy="749808"/>
          </a:xfrm>
          <a:prstGeom prst="rect">
            <a:avLst/>
          </a:prstGeom>
          <a:solidFill>
            <a:srgbClr val="FDFAF4"/>
          </a:solidFill>
          <a:ln w="6350">
            <a:solidFill>
              <a:srgbClr val="D6CCBF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892040" y="2121408"/>
            <a:ext cx="91440" cy="749808"/>
          </a:xfrm>
          <a:prstGeom prst="rect">
            <a:avLst/>
          </a:prstGeom>
          <a:solidFill>
            <a:srgbClr val="7B3F1E"/>
          </a:solidFill>
          <a:ln w="12700">
            <a:solidFill>
              <a:srgbClr val="7B3F1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047488" y="2157984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MRE - Marocains Résidant à l'Étranger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5047488" y="2432304"/>
            <a:ext cx="3657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26% des flux - segment structurant pour le tourisme affinitaire, avec des dépenses en hausse soutenue en 2025.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4892040" y="2944368"/>
            <a:ext cx="3931920" cy="749808"/>
          </a:xfrm>
          <a:prstGeom prst="rect">
            <a:avLst/>
          </a:prstGeom>
          <a:solidFill>
            <a:srgbClr val="FDFAF4"/>
          </a:solidFill>
          <a:ln w="6350">
            <a:solidFill>
              <a:srgbClr val="D6CCBF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892040" y="2944368"/>
            <a:ext cx="91440" cy="749808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047488" y="2980944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Golfe &amp; marchés émergents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5047488" y="3255264"/>
            <a:ext cx="3657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8% et en forte progression - profil de dépenses élevées, segment premium à développer en priorité.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4892040" y="3767328"/>
            <a:ext cx="3931920" cy="749808"/>
          </a:xfrm>
          <a:prstGeom prst="rect">
            <a:avLst/>
          </a:prstGeom>
          <a:solidFill>
            <a:srgbClr val="FDFAF4"/>
          </a:solidFill>
          <a:ln w="6350">
            <a:solidFill>
              <a:srgbClr val="D6CCB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892040" y="3767328"/>
            <a:ext cx="91440" cy="749808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047488" y="3803904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Amériques &amp; Asie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5047488" y="4078224"/>
            <a:ext cx="3657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C7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14% - segment porteur à long terme. Les vols directs New York-Casablanca jouent un rôle d'accélérateur.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D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0522D">
              <a:alpha val="15000"/>
            </a:srgbClr>
          </a:solidFill>
          <a:ln w="12700">
            <a:solidFill>
              <a:srgbClr val="A0522D">
                <a:alpha val="1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 - Positionnement géostratégique du Maroc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658368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Carrefour Europe-Afrique-Atlantique-Méditerranée</a:t>
            </a:r>
            <a:endParaRPr lang="en-US" sz="1300" dirty="0"/>
          </a:p>
        </p:txBody>
      </p:sp>
      <p:sp>
        <p:nvSpPr>
          <p:cNvPr id="5" name="Card1_Bg"/>
          <p:cNvSpPr/>
          <p:nvPr/>
        </p:nvSpPr>
        <p:spPr>
          <a:xfrm>
            <a:off x="228600" y="1005840"/>
            <a:ext cx="2834640" cy="1946910"/>
          </a:xfrm>
          <a:prstGeom prst="rect">
            <a:avLst/>
          </a:prstGeom>
          <a:solidFill>
            <a:srgbClr val="2D3A45">
              <a:alpha val="80000"/>
            </a:srgbClr>
          </a:solidFill>
          <a:ln w="19050">
            <a:solidFill>
              <a:srgbClr val="2A6F97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6" name="Card1_AccentBar"/>
          <p:cNvSpPr/>
          <p:nvPr/>
        </p:nvSpPr>
        <p:spPr>
          <a:xfrm>
            <a:off x="228600" y="1005840"/>
            <a:ext cx="2834640" cy="73152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7" name="Card1_Title"/>
          <p:cNvSpPr/>
          <p:nvPr/>
        </p:nvSpPr>
        <p:spPr>
          <a:xfrm>
            <a:off x="338328" y="1152144"/>
            <a:ext cx="2615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A6F9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Double façade maritime</a:t>
            </a:r>
            <a:endParaRPr lang="en-US" sz="1200" dirty="0"/>
          </a:p>
        </p:txBody>
      </p:sp>
      <p:sp>
        <p:nvSpPr>
          <p:cNvPr id="8" name="Card1_Text"/>
          <p:cNvSpPr/>
          <p:nvPr/>
        </p:nvSpPr>
        <p:spPr>
          <a:xfrm>
            <a:off x="338328" y="1572720"/>
            <a:ext cx="2615184" cy="12543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3 500 km Atlantique · 512 km Méditerranée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avantage géographique unique en Afrique</a:t>
            </a:r>
            <a:endParaRPr lang="en-US" sz="1000" dirty="0"/>
          </a:p>
        </p:txBody>
      </p:sp>
      <p:sp>
        <p:nvSpPr>
          <p:cNvPr id="9" name="Card2_Bg"/>
          <p:cNvSpPr/>
          <p:nvPr/>
        </p:nvSpPr>
        <p:spPr>
          <a:xfrm>
            <a:off x="3154680" y="1005840"/>
            <a:ext cx="2834640" cy="1946910"/>
          </a:xfrm>
          <a:prstGeom prst="rect">
            <a:avLst/>
          </a:prstGeom>
          <a:solidFill>
            <a:srgbClr val="2D3A45">
              <a:alpha val="80000"/>
            </a:srgbClr>
          </a:solidFill>
          <a:ln w="19050">
            <a:solidFill>
              <a:srgbClr val="C9972A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Card2_AccentBar"/>
          <p:cNvSpPr/>
          <p:nvPr/>
        </p:nvSpPr>
        <p:spPr>
          <a:xfrm>
            <a:off x="3154680" y="1005840"/>
            <a:ext cx="2834640" cy="73152"/>
          </a:xfrm>
          <a:prstGeom prst="rect">
            <a:avLst/>
          </a:prstGeom>
          <a:solidFill>
            <a:srgbClr val="C9972A"/>
          </a:solidFill>
          <a:ln w="12700">
            <a:solidFill>
              <a:srgbClr val="C9972A"/>
            </a:solidFill>
            <a:prstDash val="solid"/>
          </a:ln>
        </p:spPr>
      </p:sp>
      <p:sp>
        <p:nvSpPr>
          <p:cNvPr id="11" name="Card2_Title"/>
          <p:cNvSpPr/>
          <p:nvPr/>
        </p:nvSpPr>
        <p:spPr>
          <a:xfrm>
            <a:off x="3264408" y="1152144"/>
            <a:ext cx="2615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99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Proximité Europe</a:t>
            </a:r>
            <a:endParaRPr lang="en-US" sz="1200" dirty="0"/>
          </a:p>
        </p:txBody>
      </p:sp>
      <p:sp>
        <p:nvSpPr>
          <p:cNvPr id="12" name="Card2_Text"/>
          <p:cNvSpPr/>
          <p:nvPr/>
        </p:nvSpPr>
        <p:spPr>
          <a:xfrm>
            <a:off x="3264408" y="1572720"/>
            <a:ext cx="2615184" cy="12543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Tanger à 14 km de l’Espagne · Moins de 3h de 80% des capitales UE</a:t>
            </a:r>
            <a:endParaRPr lang="en-US" sz="1000" dirty="0"/>
          </a:p>
        </p:txBody>
      </p:sp>
      <p:sp>
        <p:nvSpPr>
          <p:cNvPr id="13" name="Card3_Bg"/>
          <p:cNvSpPr/>
          <p:nvPr/>
        </p:nvSpPr>
        <p:spPr>
          <a:xfrm>
            <a:off x="6080760" y="1005840"/>
            <a:ext cx="2834640" cy="1946910"/>
          </a:xfrm>
          <a:prstGeom prst="rect">
            <a:avLst/>
          </a:prstGeom>
          <a:solidFill>
            <a:srgbClr val="2D3A45">
              <a:alpha val="80000"/>
            </a:srgbClr>
          </a:solidFill>
          <a:ln w="19050">
            <a:solidFill>
              <a:srgbClr val="4A7C59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Card3_AccentBar"/>
          <p:cNvSpPr/>
          <p:nvPr/>
        </p:nvSpPr>
        <p:spPr>
          <a:xfrm>
            <a:off x="6080760" y="1005840"/>
            <a:ext cx="2834640" cy="73152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15" name="Card3_Title"/>
          <p:cNvSpPr/>
          <p:nvPr/>
        </p:nvSpPr>
        <p:spPr>
          <a:xfrm>
            <a:off x="6190488" y="1152144"/>
            <a:ext cx="2615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A7C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Hub Afrique subsaharienne</a:t>
            </a:r>
            <a:endParaRPr lang="en-US" sz="1200" dirty="0"/>
          </a:p>
        </p:txBody>
      </p:sp>
      <p:sp>
        <p:nvSpPr>
          <p:cNvPr id="16" name="Card3_Text"/>
          <p:cNvSpPr/>
          <p:nvPr/>
        </p:nvSpPr>
        <p:spPr>
          <a:xfrm>
            <a:off x="6190488" y="1572720"/>
            <a:ext cx="2615184" cy="12543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1ère porte d’entrée vers l’Afrique pour les investisseurs européens</a:t>
            </a:r>
            <a:endParaRPr lang="en-US" sz="1000" dirty="0"/>
          </a:p>
        </p:txBody>
      </p:sp>
      <p:sp>
        <p:nvSpPr>
          <p:cNvPr id="17" name="Card4_Bg"/>
          <p:cNvSpPr/>
          <p:nvPr/>
        </p:nvSpPr>
        <p:spPr>
          <a:xfrm>
            <a:off x="228600" y="3044190"/>
            <a:ext cx="2834640" cy="1946910"/>
          </a:xfrm>
          <a:prstGeom prst="rect">
            <a:avLst/>
          </a:prstGeom>
          <a:solidFill>
            <a:srgbClr val="2D3A45">
              <a:alpha val="80000"/>
            </a:srgbClr>
          </a:solidFill>
          <a:ln w="19050">
            <a:solidFill>
              <a:srgbClr val="A0522D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Card4_AccentBar"/>
          <p:cNvSpPr/>
          <p:nvPr/>
        </p:nvSpPr>
        <p:spPr>
          <a:xfrm>
            <a:off x="228600" y="3044190"/>
            <a:ext cx="2834640" cy="73152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</p:spPr>
      </p:sp>
      <p:sp>
        <p:nvSpPr>
          <p:cNvPr id="19" name="Card4_Title"/>
          <p:cNvSpPr/>
          <p:nvPr/>
        </p:nvSpPr>
        <p:spPr>
          <a:xfrm>
            <a:off x="338328" y="3190494"/>
            <a:ext cx="2615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A052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Stabilité institutionnelle</a:t>
            </a:r>
            <a:endParaRPr lang="en-US" sz="1200" dirty="0"/>
          </a:p>
        </p:txBody>
      </p:sp>
      <p:sp>
        <p:nvSpPr>
          <p:cNvPr id="20" name="Card4_Text"/>
          <p:cNvSpPr/>
          <p:nvPr/>
        </p:nvSpPr>
        <p:spPr>
          <a:xfrm>
            <a:off x="338328" y="3611070"/>
            <a:ext cx="2615184" cy="12543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Monarchie constitutionnelle stable · Atout différenciant vs concurrents régionaux</a:t>
            </a:r>
            <a:endParaRPr lang="en-US" sz="1000" dirty="0"/>
          </a:p>
        </p:txBody>
      </p:sp>
      <p:sp>
        <p:nvSpPr>
          <p:cNvPr id="21" name="Card5_Bg"/>
          <p:cNvSpPr/>
          <p:nvPr/>
        </p:nvSpPr>
        <p:spPr>
          <a:xfrm>
            <a:off x="3154680" y="3044190"/>
            <a:ext cx="2834640" cy="1946910"/>
          </a:xfrm>
          <a:prstGeom prst="rect">
            <a:avLst/>
          </a:prstGeom>
          <a:solidFill>
            <a:srgbClr val="2D3A45">
              <a:alpha val="80000"/>
            </a:srgbClr>
          </a:solidFill>
          <a:ln w="19050">
            <a:solidFill>
              <a:srgbClr val="1A6B72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Card5_AccentBar"/>
          <p:cNvSpPr/>
          <p:nvPr/>
        </p:nvSpPr>
        <p:spPr>
          <a:xfrm>
            <a:off x="3154680" y="3044190"/>
            <a:ext cx="2834640" cy="73152"/>
          </a:xfrm>
          <a:prstGeom prst="rect">
            <a:avLst/>
          </a:prstGeom>
          <a:solidFill>
            <a:srgbClr val="1A6B72"/>
          </a:solidFill>
          <a:ln w="12700">
            <a:solidFill>
              <a:srgbClr val="1A6B72"/>
            </a:solidFill>
            <a:prstDash val="solid"/>
          </a:ln>
        </p:spPr>
      </p:sp>
      <p:sp>
        <p:nvSpPr>
          <p:cNvPr id="23" name="Card5_Title"/>
          <p:cNvSpPr/>
          <p:nvPr/>
        </p:nvSpPr>
        <p:spPr>
          <a:xfrm>
            <a:off x="3264408" y="3190494"/>
            <a:ext cx="2615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6B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Connectivité aérienne</a:t>
            </a:r>
            <a:endParaRPr lang="en-US" sz="1200" dirty="0"/>
          </a:p>
        </p:txBody>
      </p:sp>
      <p:sp>
        <p:nvSpPr>
          <p:cNvPr id="24" name="Card5_Text"/>
          <p:cNvSpPr/>
          <p:nvPr/>
        </p:nvSpPr>
        <p:spPr>
          <a:xfrm>
            <a:off x="3264408" y="3611070"/>
            <a:ext cx="2615184" cy="12543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80+ destinations directes · RAM hub intercontinental · 12 low-cost actifs</a:t>
            </a:r>
            <a:endParaRPr lang="en-US" sz="1000" dirty="0"/>
          </a:p>
        </p:txBody>
      </p:sp>
      <p:sp>
        <p:nvSpPr>
          <p:cNvPr id="25" name="Card6_Bg"/>
          <p:cNvSpPr/>
          <p:nvPr/>
        </p:nvSpPr>
        <p:spPr>
          <a:xfrm>
            <a:off x="6080760" y="3044190"/>
            <a:ext cx="2834640" cy="1946910"/>
          </a:xfrm>
          <a:prstGeom prst="rect">
            <a:avLst/>
          </a:prstGeom>
          <a:solidFill>
            <a:srgbClr val="2D3A45">
              <a:alpha val="80000"/>
            </a:srgbClr>
          </a:solidFill>
          <a:ln w="19050">
            <a:solidFill>
              <a:srgbClr val="D4860A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6" name="Card6_AccentBar"/>
          <p:cNvSpPr/>
          <p:nvPr/>
        </p:nvSpPr>
        <p:spPr>
          <a:xfrm>
            <a:off x="6080760" y="3044190"/>
            <a:ext cx="2834640" cy="73152"/>
          </a:xfrm>
          <a:prstGeom prst="rect">
            <a:avLst/>
          </a:prstGeom>
          <a:solidFill>
            <a:srgbClr val="D4860A"/>
          </a:solidFill>
          <a:ln w="12700">
            <a:solidFill>
              <a:srgbClr val="D4860A"/>
            </a:solidFill>
            <a:prstDash val="solid"/>
          </a:ln>
        </p:spPr>
      </p:sp>
      <p:sp>
        <p:nvSpPr>
          <p:cNvPr id="27" name="Card6_Title"/>
          <p:cNvSpPr/>
          <p:nvPr/>
        </p:nvSpPr>
        <p:spPr>
          <a:xfrm>
            <a:off x="6190488" y="3190494"/>
            <a:ext cx="26151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860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Accord d’Association UE</a:t>
            </a:r>
            <a:endParaRPr lang="en-US" sz="1200" dirty="0"/>
          </a:p>
        </p:txBody>
      </p:sp>
      <p:sp>
        <p:nvSpPr>
          <p:cNvPr id="28" name="Card6_Text"/>
          <p:cNvSpPr/>
          <p:nvPr/>
        </p:nvSpPr>
        <p:spPr>
          <a:xfrm>
            <a:off x="6190488" y="3611070"/>
            <a:ext cx="2615184" cy="12543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F5EC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Cadre juridique révisé 2026 · Membre actif de l’Union pour la Méditerranée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D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 - Benchmarking méditerranéen : le Maroc face à ses pairs (2025)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8/20</a:t>
            </a:r>
            <a:endParaRPr lang="en-US" sz="7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228600" y="749808"/>
          <a:ext cx="5120640" cy="352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5"/>
          <p:cNvSpPr/>
          <p:nvPr/>
        </p:nvSpPr>
        <p:spPr>
          <a:xfrm>
            <a:off x="5532120" y="77724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3A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Comparaison des taux de croissance 2025</a:t>
            </a:r>
            <a:endParaRPr lang="en-US" sz="11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532120" y="1143000"/>
          <a:ext cx="3383280" cy="3108960"/>
        </p:xfrm>
        <a:graphic>
          <a:graphicData uri="http://schemas.openxmlformats.org/drawingml/2006/table">
            <a:tbl>
              <a:tblPr/>
              <a:tblGrid>
                <a:gridCol w="1280160"/>
                <a:gridCol w="914400"/>
                <a:gridCol w="1188720"/>
              </a:tblGrid>
              <a:tr h="3886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A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Croiss.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A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Position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3A45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France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+2,5%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1ère mond.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Espagne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+4%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2e mondiale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Turquie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+7%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Concurrente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Grèce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+6%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Dynamique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AF4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Égypte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+20%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Compétitrice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A052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Maroc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A052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+14% ★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4A7C5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Leader Afrique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E0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Tunisie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+8%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 reprise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C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 6"/>
          <p:cNvSpPr/>
          <p:nvPr/>
        </p:nvSpPr>
        <p:spPr>
          <a:xfrm>
            <a:off x="228600" y="4343400"/>
            <a:ext cx="8686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A052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Maroc est la destination méditerranéenne à la croissance la plus forte en 2025 - +14% vs +4% mondial.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7B3F1E"/>
          </a:solidFill>
          <a:ln w="12700">
            <a:solidFill>
              <a:srgbClr val="7B3F1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IV - Vision touristique 2030 : architecture stratégique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2D3A45"/>
          </a:solidFill>
          <a:ln w="12700">
            <a:solidFill>
              <a:srgbClr val="2D3A4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901184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D6CC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 Euro-Méditerranéen du Tourisme • Investissement, Attractivité &amp; Intelligence Touristique 2030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8595360" y="4901184"/>
            <a:ext cx="457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C9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9/20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228600" y="749808"/>
            <a:ext cx="8686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7B3F1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19,8M à 26M - une trajectoire ambitieuse mais documentée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28600" y="1188720"/>
            <a:ext cx="2011680" cy="1280160"/>
          </a:xfrm>
          <a:prstGeom prst="rect">
            <a:avLst/>
          </a:prstGeom>
          <a:solidFill>
            <a:srgbClr val="7B3F1E"/>
          </a:solidFill>
          <a:ln w="12700">
            <a:solidFill>
              <a:srgbClr val="7B3F1E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28600" y="1261872"/>
            <a:ext cx="201168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26M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20040" y="1956816"/>
            <a:ext cx="1828800" cy="4608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touristes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horizon 2030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423160" y="1188720"/>
            <a:ext cx="2011680" cy="1280160"/>
          </a:xfrm>
          <a:prstGeom prst="rect">
            <a:avLst/>
          </a:prstGeom>
          <a:solidFill>
            <a:srgbClr val="A0522D"/>
          </a:solidFill>
          <a:ln w="12700">
            <a:solidFill>
              <a:srgbClr val="A0522D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423160" y="1261872"/>
            <a:ext cx="201168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120 Mds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2514600" y="1956816"/>
            <a:ext cx="1828800" cy="4608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 de recettes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supplémentaires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617720" y="1188720"/>
            <a:ext cx="2011680" cy="1280160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617720" y="1261872"/>
            <a:ext cx="201168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600K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4709160" y="1956816"/>
            <a:ext cx="1828800" cy="4608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emplois touristiques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créés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812280" y="1188720"/>
            <a:ext cx="2011680" cy="1280160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812280" y="1261872"/>
            <a:ext cx="201168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600M$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6903720" y="1956816"/>
            <a:ext cx="1828800" cy="4608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global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feuille de route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28600" y="2606040"/>
            <a:ext cx="2834640" cy="2286000"/>
          </a:xfrm>
          <a:prstGeom prst="rect">
            <a:avLst/>
          </a:prstGeom>
          <a:solidFill>
            <a:srgbClr val="FFFFFF"/>
          </a:solidFill>
          <a:ln w="19050">
            <a:solidFill>
              <a:srgbClr val="7B3F1E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28600" y="2606040"/>
            <a:ext cx="2834640" cy="475488"/>
          </a:xfrm>
          <a:prstGeom prst="rect">
            <a:avLst/>
          </a:prstGeom>
          <a:solidFill>
            <a:srgbClr val="7B3F1E"/>
          </a:solidFill>
          <a:ln w="12700">
            <a:solidFill>
              <a:srgbClr val="7B3F1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0040" y="2624328"/>
            <a:ext cx="8229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Pilier 1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20040" y="2624328"/>
            <a:ext cx="26517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Attractivité &amp; Diversification territoriale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65760" y="3154680"/>
            <a:ext cx="2560320" cy="1664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26M touristes : objectif Vision 2030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Destinations rurales : Souss, Oriental, Drâa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Tourisme expérientiel : nature, culture, bien-être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Réduction de la concentration Marrakech–Agadir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200400" y="2606040"/>
            <a:ext cx="2834640" cy="2286000"/>
          </a:xfrm>
          <a:prstGeom prst="rect">
            <a:avLst/>
          </a:prstGeom>
          <a:solidFill>
            <a:srgbClr val="FFFFFF"/>
          </a:solidFill>
          <a:ln w="19050">
            <a:solidFill>
              <a:srgbClr val="2A6F97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00400" y="2606040"/>
            <a:ext cx="2834640" cy="475488"/>
          </a:xfrm>
          <a:prstGeom prst="rect">
            <a:avLst/>
          </a:prstGeom>
          <a:solidFill>
            <a:srgbClr val="2A6F97"/>
          </a:solidFill>
          <a:ln w="12700">
            <a:solidFill>
              <a:srgbClr val="2A6F9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91840" y="2624328"/>
            <a:ext cx="8229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Pilier 2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291840" y="2624328"/>
            <a:ext cx="26517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Connectivité &amp; Accessibilité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3337560" y="3154680"/>
            <a:ext cx="2560320" cy="1664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Routes Europe du Nord : Scandinavie, Allemagne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 : hub intercontinental panafricain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Liaisons directes Amériques &amp; Golfe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Modernisation des 12 aéroports régionaux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172200" y="2606040"/>
            <a:ext cx="2834640" cy="2286000"/>
          </a:xfrm>
          <a:prstGeom prst="rect">
            <a:avLst/>
          </a:prstGeom>
          <a:solidFill>
            <a:srgbClr val="FFFFFF"/>
          </a:solidFill>
          <a:ln w="19050">
            <a:solidFill>
              <a:srgbClr val="4A7C59"/>
            </a:solidFill>
            <a:prstDash val="solid"/>
          </a:ln>
          <a:effectLst>
            <a:outerShdw blurRad="1270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172200" y="2606040"/>
            <a:ext cx="2834640" cy="475488"/>
          </a:xfrm>
          <a:prstGeom prst="rect">
            <a:avLst/>
          </a:prstGeom>
          <a:solidFill>
            <a:srgbClr val="4A7C59"/>
          </a:solidFill>
          <a:ln w="12700">
            <a:solidFill>
              <a:srgbClr val="4A7C5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263640" y="2624328"/>
            <a:ext cx="8229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Pilier 3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63640" y="2624328"/>
            <a:ext cx="26517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Qualité, formation &amp; digitalisation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6309360" y="3154680"/>
            <a:ext cx="2560320" cy="1664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 de 50 000 professionnels qualifiés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Montée en gamme hôtelière (5* &amp; boutique)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 dans la promotion et l'expérience client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2D3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 qualité méditerranéen commun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3517</Words>
  <Application>Microsoft Office PowerPoint</Application>
  <PresentationFormat>Affichage à l'écran (16:9)</PresentationFormat>
  <Paragraphs>492</Paragraphs>
  <Slides>22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6" baseType="lpstr">
      <vt:lpstr>Arial</vt:lpstr>
      <vt:lpstr>Calibri</vt:lpstr>
      <vt:lpstr>Georgia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Le Maroc dans l'espace méditerranéen — Forum 2026</dc:title>
  <dc:subject>Forum Méditour 2026</dc:subject>
  <dc:creator>Pr Mustapha MOUFID</dc:creator>
  <cp:lastModifiedBy>Souad EL AKKALI</cp:lastModifiedBy>
  <cp:revision>6</cp:revision>
  <dcterms:created xsi:type="dcterms:W3CDTF">2026-04-14T12:29:42Z</dcterms:created>
  <dcterms:modified xsi:type="dcterms:W3CDTF">2026-05-31T21:57:28Z</dcterms:modified>
</cp:coreProperties>
</file>